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1" r:id="rId3"/>
    <p:sldId id="257" r:id="rId4"/>
    <p:sldId id="258" r:id="rId5"/>
    <p:sldId id="259" r:id="rId6"/>
    <p:sldId id="261" r:id="rId7"/>
    <p:sldId id="262" r:id="rId8"/>
    <p:sldId id="263" r:id="rId9"/>
    <p:sldId id="264" r:id="rId10"/>
    <p:sldId id="266" r:id="rId11"/>
    <p:sldId id="267" r:id="rId12"/>
    <p:sldId id="269" r:id="rId13"/>
    <p:sldId id="270" r:id="rId14"/>
    <p:sldId id="271" r:id="rId15"/>
    <p:sldId id="272" r:id="rId16"/>
    <p:sldId id="274" r:id="rId17"/>
    <p:sldId id="276" r:id="rId18"/>
    <p:sldId id="277" r:id="rId19"/>
    <p:sldId id="278" r:id="rId20"/>
    <p:sldId id="280" r:id="rId21"/>
    <p:sldId id="281" r:id="rId22"/>
    <p:sldId id="282" r:id="rId23"/>
    <p:sldId id="283" r:id="rId24"/>
    <p:sldId id="284" r:id="rId25"/>
    <p:sldId id="285" r:id="rId26"/>
    <p:sldId id="286" r:id="rId27"/>
    <p:sldId id="288" r:id="rId28"/>
    <p:sldId id="287" r:id="rId29"/>
    <p:sldId id="290" r:id="rId30"/>
    <p:sldId id="291" r:id="rId31"/>
    <p:sldId id="294" r:id="rId32"/>
    <p:sldId id="295" r:id="rId33"/>
    <p:sldId id="296" r:id="rId34"/>
    <p:sldId id="297" r:id="rId35"/>
    <p:sldId id="298" r:id="rId36"/>
    <p:sldId id="300" r:id="rId37"/>
    <p:sldId id="301" r:id="rId38"/>
    <p:sldId id="302" r:id="rId39"/>
    <p:sldId id="304" r:id="rId40"/>
    <p:sldId id="305" r:id="rId41"/>
    <p:sldId id="306" r:id="rId42"/>
    <p:sldId id="307" r:id="rId43"/>
    <p:sldId id="308" r:id="rId44"/>
    <p:sldId id="309" r:id="rId45"/>
    <p:sldId id="312"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42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0B2AD5-B7F8-45E6-B4B5-7E5148901D6E}"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0B2AD5-B7F8-45E6-B4B5-7E5148901D6E}"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0B2AD5-B7F8-45E6-B4B5-7E5148901D6E}"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0B2AD5-B7F8-45E6-B4B5-7E5148901D6E}"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0B2AD5-B7F8-45E6-B4B5-7E5148901D6E}" type="datetimeFigureOut">
              <a:rPr lang="en-US" smtClean="0"/>
              <a:pPr/>
              <a:t>6/6/2020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0B2AD5-B7F8-45E6-B4B5-7E5148901D6E}"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0B2AD5-B7F8-45E6-B4B5-7E5148901D6E}" type="datetimeFigureOut">
              <a:rPr lang="en-US" smtClean="0"/>
              <a:pPr/>
              <a:t>6/6/2020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0B2AD5-B7F8-45E6-B4B5-7E5148901D6E}" type="datetimeFigureOut">
              <a:rPr lang="en-US" smtClean="0"/>
              <a:pPr/>
              <a:t>6/6/2020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0B2AD5-B7F8-45E6-B4B5-7E5148901D6E}" type="datetimeFigureOut">
              <a:rPr lang="en-US" smtClean="0"/>
              <a:pPr/>
              <a:t>6/6/2020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0B2AD5-B7F8-45E6-B4B5-7E5148901D6E}"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0B2AD5-B7F8-45E6-B4B5-7E5148901D6E}" type="datetimeFigureOut">
              <a:rPr lang="en-US" smtClean="0"/>
              <a:pPr/>
              <a:t>6/6/2020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C53148-AF62-4F1D-9ACA-49894B40271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0B2AD5-B7F8-45E6-B4B5-7E5148901D6E}" type="datetimeFigureOut">
              <a:rPr lang="en-US" smtClean="0"/>
              <a:pPr/>
              <a:t>6/6/2020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53148-AF62-4F1D-9ACA-49894B402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04800" y="762000"/>
            <a:ext cx="8382000" cy="5333999"/>
          </a:xfrm>
        </p:spPr>
        <p:txBody>
          <a:bodyPr>
            <a:normAutofit/>
          </a:bodyPr>
          <a:lstStyle/>
          <a:p>
            <a:pPr algn="l"/>
            <a:r>
              <a:rPr lang="en-US" sz="3200" dirty="0" smtClean="0">
                <a:latin typeface="Times New Roman" pitchFamily="18" charset="0"/>
                <a:cs typeface="Times New Roman" pitchFamily="18" charset="0"/>
              </a:rPr>
              <a:t>Dr. S.I.THAHIRA BANU,</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ASSISTANT PROFESSOR,</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ST.CHARLES COLLEGE OF EDUCATION,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THIRUNAGAR,MADURAI-625006, </a:t>
            </a: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685800"/>
            <a:ext cx="8305800" cy="5486400"/>
          </a:xfrm>
        </p:spPr>
        <p:txBody>
          <a:bodyPr/>
          <a:lstStyle/>
          <a:p>
            <a:r>
              <a:rPr lang="en-US" b="1" dirty="0" smtClean="0">
                <a:latin typeface="Times New Roman" pitchFamily="18" charset="0"/>
                <a:cs typeface="Times New Roman" pitchFamily="18" charset="0"/>
              </a:rPr>
              <a:t>COURSE 2: CONTEMPORARY INDIA AND EDUCATION</a:t>
            </a:r>
          </a:p>
          <a:p>
            <a:endParaRPr lang="en-US" b="1" dirty="0" smtClean="0">
              <a:latin typeface="Times New Roman" pitchFamily="18" charset="0"/>
              <a:cs typeface="Times New Roman" pitchFamily="18" charset="0"/>
            </a:endParaRPr>
          </a:p>
          <a:p>
            <a:endParaRPr lang="en-US"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92500"/>
          </a:bodyPr>
          <a:lstStyle/>
          <a:p>
            <a:pPr algn="just">
              <a:buNone/>
            </a:pPr>
            <a:r>
              <a:rPr lang="en-US" b="1" dirty="0" smtClean="0">
                <a:latin typeface="Times New Roman" pitchFamily="18" charset="0"/>
                <a:cs typeface="Times New Roman" pitchFamily="18" charset="0"/>
              </a:rPr>
              <a:t>(B) </a:t>
            </a:r>
            <a:r>
              <a:rPr lang="en-US" b="1" dirty="0" err="1" smtClean="0">
                <a:latin typeface="Times New Roman" pitchFamily="18" charset="0"/>
                <a:cs typeface="Times New Roman" pitchFamily="18" charset="0"/>
              </a:rPr>
              <a:t>Rashtriya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Madhayamik</a:t>
            </a:r>
            <a:r>
              <a:rPr lang="en-US" b="1" dirty="0" smtClean="0">
                <a:latin typeface="Times New Roman" pitchFamily="18" charset="0"/>
                <a:cs typeface="Times New Roman" pitchFamily="18" charset="0"/>
              </a:rPr>
              <a:t> Shiksha </a:t>
            </a:r>
            <a:r>
              <a:rPr lang="en-US" b="1" dirty="0" err="1" smtClean="0">
                <a:latin typeface="Times New Roman" pitchFamily="18" charset="0"/>
                <a:cs typeface="Times New Roman" pitchFamily="18" charset="0"/>
              </a:rPr>
              <a:t>Abiyan</a:t>
            </a:r>
            <a:r>
              <a:rPr lang="en-US" b="1" dirty="0" smtClean="0">
                <a:latin typeface="Times New Roman" pitchFamily="18" charset="0"/>
                <a:cs typeface="Times New Roman" pitchFamily="18" charset="0"/>
              </a:rPr>
              <a:t> (RMSA)</a:t>
            </a:r>
          </a:p>
          <a:p>
            <a:pPr algn="just">
              <a:buNone/>
            </a:pPr>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Rashtriya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Madhyamik</a:t>
            </a:r>
            <a:r>
              <a:rPr lang="en-US" dirty="0" smtClean="0">
                <a:latin typeface="Times New Roman" pitchFamily="18" charset="0"/>
                <a:cs typeface="Times New Roman" pitchFamily="18" charset="0"/>
              </a:rPr>
              <a:t> Shiksha </a:t>
            </a:r>
            <a:r>
              <a:rPr lang="en-US" dirty="0" err="1" smtClean="0">
                <a:latin typeface="Times New Roman" pitchFamily="18" charset="0"/>
                <a:cs typeface="Times New Roman" pitchFamily="18" charset="0"/>
              </a:rPr>
              <a:t>Abhiyan</a:t>
            </a:r>
            <a:r>
              <a:rPr lang="en-US" dirty="0" smtClean="0">
                <a:latin typeface="Times New Roman" pitchFamily="18" charset="0"/>
                <a:cs typeface="Times New Roman" pitchFamily="18" charset="0"/>
              </a:rPr>
              <a:t> (RMSA) is a flagship scheme of Government of India, launched in 2009 to </a:t>
            </a:r>
            <a:r>
              <a:rPr lang="en-US" b="1" dirty="0" smtClean="0">
                <a:latin typeface="Times New Roman" pitchFamily="18" charset="0"/>
                <a:cs typeface="Times New Roman" pitchFamily="18" charset="0"/>
              </a:rPr>
              <a:t>enhance access to secondary education and improve its quality.</a:t>
            </a:r>
          </a:p>
          <a:p>
            <a:pPr algn="just">
              <a:buNone/>
            </a:pPr>
            <a:r>
              <a:rPr lang="en-US" sz="2800" dirty="0" smtClean="0">
                <a:latin typeface="Times New Roman" pitchFamily="18" charset="0"/>
                <a:cs typeface="Times New Roman" pitchFamily="18" charset="0"/>
              </a:rPr>
              <a:t>The Ministry for Human Resource Development (MHRD) has brought out a “Framework of Implementation of </a:t>
            </a:r>
            <a:r>
              <a:rPr lang="en-US" sz="2800" dirty="0" err="1" smtClean="0">
                <a:latin typeface="Times New Roman" pitchFamily="18" charset="0"/>
                <a:cs typeface="Times New Roman" pitchFamily="18" charset="0"/>
              </a:rPr>
              <a:t>Rashtriya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Madhyamik</a:t>
            </a:r>
            <a:r>
              <a:rPr lang="en-US" sz="2800" dirty="0" smtClean="0">
                <a:latin typeface="Times New Roman" pitchFamily="18" charset="0"/>
                <a:cs typeface="Times New Roman" pitchFamily="18" charset="0"/>
              </a:rPr>
              <a:t> Shiksha </a:t>
            </a:r>
            <a:r>
              <a:rPr lang="en-US" sz="2800" dirty="0" err="1" smtClean="0">
                <a:latin typeface="Times New Roman" pitchFamily="18" charset="0"/>
                <a:cs typeface="Times New Roman" pitchFamily="18" charset="0"/>
              </a:rPr>
              <a:t>Abhiyaan</a:t>
            </a:r>
            <a:r>
              <a:rPr lang="en-US" sz="2800" dirty="0" smtClean="0">
                <a:latin typeface="Times New Roman" pitchFamily="18" charset="0"/>
                <a:cs typeface="Times New Roman" pitchFamily="18" charset="0"/>
              </a:rPr>
              <a:t>”. </a:t>
            </a:r>
          </a:p>
          <a:p>
            <a:pPr algn="just"/>
            <a:r>
              <a:rPr lang="en-US" b="1" dirty="0" smtClean="0">
                <a:latin typeface="Times New Roman" pitchFamily="18" charset="0"/>
                <a:cs typeface="Times New Roman" pitchFamily="18" charset="0"/>
              </a:rPr>
              <a:t>Objectives of RMSA,</a:t>
            </a:r>
          </a:p>
          <a:p>
            <a:pPr algn="just"/>
            <a:r>
              <a:rPr lang="en-US" b="1" dirty="0" smtClean="0">
                <a:latin typeface="Times New Roman" pitchFamily="18" charset="0"/>
                <a:cs typeface="Times New Roman" pitchFamily="18" charset="0"/>
              </a:rPr>
              <a:t>Challenges in achieving Secondary Education</a:t>
            </a:r>
            <a:r>
              <a:rPr lang="en-US" dirty="0" smtClean="0">
                <a:latin typeface="Times New Roman" pitchFamily="18" charset="0"/>
                <a:cs typeface="Times New Roman" pitchFamily="18" charset="0"/>
              </a:rPr>
              <a:t>.</a:t>
            </a:r>
          </a:p>
          <a:p>
            <a:pPr algn="just">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92500" lnSpcReduction="20000"/>
          </a:bodyPr>
          <a:lstStyle/>
          <a:p>
            <a:pPr algn="just">
              <a:buNone/>
            </a:pPr>
            <a:r>
              <a:rPr lang="en-US" b="1" dirty="0" smtClean="0">
                <a:latin typeface="Times New Roman" pitchFamily="18" charset="0"/>
                <a:cs typeface="Times New Roman" pitchFamily="18" charset="0"/>
              </a:rPr>
              <a:t>(C) </a:t>
            </a:r>
            <a:r>
              <a:rPr lang="en-US" b="1" dirty="0" err="1" smtClean="0">
                <a:latin typeface="Times New Roman" pitchFamily="18" charset="0"/>
                <a:cs typeface="Times New Roman" pitchFamily="18" charset="0"/>
              </a:rPr>
              <a:t>Rashtriya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Uchatar</a:t>
            </a:r>
            <a:r>
              <a:rPr lang="en-US" b="1" dirty="0" smtClean="0">
                <a:latin typeface="Times New Roman" pitchFamily="18" charset="0"/>
                <a:cs typeface="Times New Roman" pitchFamily="18" charset="0"/>
              </a:rPr>
              <a:t> Shiksha </a:t>
            </a:r>
            <a:r>
              <a:rPr lang="en-US" b="1" dirty="0" err="1" smtClean="0">
                <a:latin typeface="Times New Roman" pitchFamily="18" charset="0"/>
                <a:cs typeface="Times New Roman" pitchFamily="18" charset="0"/>
              </a:rPr>
              <a:t>Abhiyaan</a:t>
            </a:r>
            <a:r>
              <a:rPr lang="en-US" b="1" dirty="0" smtClean="0">
                <a:latin typeface="Times New Roman" pitchFamily="18" charset="0"/>
                <a:cs typeface="Times New Roman" pitchFamily="18" charset="0"/>
              </a:rPr>
              <a:t> (RUSA</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The project was launched on 8th June 2013, it was implemented by MHRD as a centrally sponsored scheme with matching contribution from the State Government and Union Territories.</a:t>
            </a:r>
          </a:p>
          <a:p>
            <a:pPr algn="just">
              <a:buNone/>
            </a:pPr>
            <a:r>
              <a:rPr lang="en-US" dirty="0" smtClean="0">
                <a:latin typeface="Times New Roman" pitchFamily="18" charset="0"/>
                <a:cs typeface="Times New Roman" pitchFamily="18" charset="0"/>
              </a:rPr>
              <a:t>It is proposed to set eligibility criteria for </a:t>
            </a:r>
            <a:r>
              <a:rPr lang="en-US" b="1" dirty="0" smtClean="0">
                <a:latin typeface="Times New Roman" pitchFamily="18" charset="0"/>
                <a:cs typeface="Times New Roman" pitchFamily="18" charset="0"/>
              </a:rPr>
              <a:t>States to achieve a high and sustained impact of the project through monitoring and evaluation.</a:t>
            </a:r>
            <a:r>
              <a:rPr lang="en-US" dirty="0" smtClean="0">
                <a:latin typeface="Times New Roman" pitchFamily="18" charset="0"/>
                <a:cs typeface="Times New Roman" pitchFamily="18" charset="0"/>
              </a:rPr>
              <a:t> The primary responsibility of the monitoring will lie with the institution themselves. The State Government and the Center through “</a:t>
            </a:r>
            <a:r>
              <a:rPr lang="en-US" b="1" dirty="0" smtClean="0">
                <a:latin typeface="Times New Roman" pitchFamily="18" charset="0"/>
                <a:cs typeface="Times New Roman" pitchFamily="18" charset="0"/>
              </a:rPr>
              <a:t>The Project Appraisal Board” </a:t>
            </a:r>
            <a:r>
              <a:rPr lang="en-US" dirty="0" smtClean="0">
                <a:latin typeface="Times New Roman" pitchFamily="18" charset="0"/>
                <a:cs typeface="Times New Roman" pitchFamily="18" charset="0"/>
              </a:rPr>
              <a:t>will monitor the project annually.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6019800"/>
          </a:xfrm>
        </p:spPr>
        <p:txBody>
          <a:bodyPr>
            <a:normAutofit/>
          </a:bodyPr>
          <a:lstStyle/>
          <a:p>
            <a:pPr algn="just">
              <a:buNone/>
            </a:pPr>
            <a:r>
              <a:rPr lang="en-US" b="1" dirty="0" smtClean="0">
                <a:latin typeface="Times New Roman" pitchFamily="18" charset="0"/>
                <a:cs typeface="Times New Roman" pitchFamily="18" charset="0"/>
              </a:rPr>
              <a:t>Integrated Education</a:t>
            </a:r>
          </a:p>
          <a:p>
            <a:pPr algn="just">
              <a:buNone/>
            </a:pPr>
            <a:r>
              <a:rPr lang="en-US" dirty="0" smtClean="0">
                <a:latin typeface="Times New Roman" pitchFamily="18" charset="0"/>
                <a:cs typeface="Times New Roman" pitchFamily="18" charset="0"/>
              </a:rPr>
              <a:t>Integration traditionally refers to the </a:t>
            </a:r>
            <a:r>
              <a:rPr lang="en-US" b="1" dirty="0" smtClean="0">
                <a:latin typeface="Times New Roman" pitchFamily="18" charset="0"/>
                <a:cs typeface="Times New Roman" pitchFamily="18" charset="0"/>
              </a:rPr>
              <a:t>education of children with special needs in mainstream settings. </a:t>
            </a:r>
            <a:r>
              <a:rPr lang="en-US" dirty="0" smtClean="0">
                <a:latin typeface="Times New Roman" pitchFamily="18" charset="0"/>
                <a:cs typeface="Times New Roman" pitchFamily="18" charset="0"/>
              </a:rPr>
              <a:t>Integrated education emphasizes methods which concentrate on viewing the student as a whole person. Every part of the individual - mind, body, emotion and spirit, should be developed at the same time and be integrated into the whole person.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a:bodyPr>
          <a:lstStyle/>
          <a:p>
            <a:pPr algn="just">
              <a:buNone/>
            </a:pPr>
            <a:r>
              <a:rPr lang="en-US" b="1" dirty="0" smtClean="0">
                <a:latin typeface="Times New Roman" pitchFamily="18" charset="0"/>
                <a:cs typeface="Times New Roman" pitchFamily="18" charset="0"/>
              </a:rPr>
              <a:t>Inclusive Education</a:t>
            </a:r>
          </a:p>
          <a:p>
            <a:pPr algn="just">
              <a:buNone/>
            </a:pPr>
            <a:r>
              <a:rPr lang="en-US" dirty="0" smtClean="0">
                <a:latin typeface="Times New Roman" pitchFamily="18" charset="0"/>
                <a:cs typeface="Times New Roman" pitchFamily="18" charset="0"/>
              </a:rPr>
              <a:t>For inclusive education, special planning can be done in mainstream education like special infrastructure, </a:t>
            </a:r>
            <a:r>
              <a:rPr lang="en-US" b="1" dirty="0" smtClean="0">
                <a:latin typeface="Times New Roman" pitchFamily="18" charset="0"/>
                <a:cs typeface="Times New Roman" pitchFamily="18" charset="0"/>
              </a:rPr>
              <a:t>specially designed classes, and special curriculum. Children with some special need can be made to sit in different classes or same classes with catering their needs.</a:t>
            </a:r>
            <a:r>
              <a:rPr lang="en-US" dirty="0" smtClean="0">
                <a:latin typeface="Times New Roman" pitchFamily="18" charset="0"/>
                <a:cs typeface="Times New Roman" pitchFamily="18" charset="0"/>
              </a:rPr>
              <a:t> For example, hearing impaired children can be provided with audio aids for hearing. Visually impaired children can be provided with books in Braille.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fontScale="92500" lnSpcReduction="20000"/>
          </a:bodyPr>
          <a:lstStyle/>
          <a:p>
            <a:pPr algn="just">
              <a:buNone/>
            </a:pPr>
            <a:r>
              <a:rPr lang="en-US" b="1" dirty="0" smtClean="0">
                <a:latin typeface="Times New Roman" pitchFamily="18" charset="0"/>
                <a:cs typeface="Times New Roman" pitchFamily="18" charset="0"/>
              </a:rPr>
              <a:t>Delor’s Commission Report:</a:t>
            </a:r>
          </a:p>
          <a:p>
            <a:pPr algn="just">
              <a:buNone/>
            </a:pPr>
            <a:r>
              <a:rPr lang="en-US" b="1" dirty="0" smtClean="0">
                <a:latin typeface="Times New Roman" pitchFamily="18" charset="0"/>
                <a:cs typeface="Times New Roman" pitchFamily="18" charset="0"/>
              </a:rPr>
              <a:t>a) Education for Collective and Peaceful Living</a:t>
            </a:r>
          </a:p>
          <a:p>
            <a:pPr algn="just">
              <a:buNone/>
            </a:pPr>
            <a:r>
              <a:rPr lang="en-US" dirty="0" smtClean="0">
                <a:latin typeface="Times New Roman" pitchFamily="18" charset="0"/>
                <a:cs typeface="Times New Roman" pitchFamily="18" charset="0"/>
              </a:rPr>
              <a:t>Education is declared to be “the principle means available to foster a deeper and more harmonious from the human development and thereby to reduce poverty, exclusion, ignorance, oppression and war.</a:t>
            </a:r>
          </a:p>
          <a:p>
            <a:pPr algn="just">
              <a:buNone/>
            </a:pPr>
            <a:r>
              <a:rPr lang="en-US" b="1" dirty="0" smtClean="0">
                <a:latin typeface="Times New Roman" pitchFamily="18" charset="0"/>
                <a:cs typeface="Times New Roman" pitchFamily="18" charset="0"/>
              </a:rPr>
              <a:t>The report observes that education throughout life is based on the following four pillars:</a:t>
            </a:r>
          </a:p>
          <a:p>
            <a:pPr algn="just">
              <a:buNone/>
            </a:pPr>
            <a:r>
              <a:rPr lang="en-US" b="1" dirty="0" smtClean="0">
                <a:latin typeface="Times New Roman" pitchFamily="18" charset="0"/>
                <a:cs typeface="Times New Roman" pitchFamily="18" charset="0"/>
              </a:rPr>
              <a:t>a) Learning to know,</a:t>
            </a:r>
          </a:p>
          <a:p>
            <a:pPr algn="just">
              <a:buNone/>
            </a:pPr>
            <a:r>
              <a:rPr lang="en-US" b="1" dirty="0" smtClean="0">
                <a:latin typeface="Times New Roman" pitchFamily="18" charset="0"/>
                <a:cs typeface="Times New Roman" pitchFamily="18" charset="0"/>
              </a:rPr>
              <a:t>b) Learning to do,</a:t>
            </a:r>
          </a:p>
          <a:p>
            <a:pPr algn="just">
              <a:buNone/>
            </a:pPr>
            <a:r>
              <a:rPr lang="en-US" b="1" dirty="0" smtClean="0">
                <a:latin typeface="Times New Roman" pitchFamily="18" charset="0"/>
                <a:cs typeface="Times New Roman" pitchFamily="18" charset="0"/>
              </a:rPr>
              <a:t>c) Learning to live together, and</a:t>
            </a:r>
          </a:p>
          <a:p>
            <a:pPr algn="just">
              <a:buNone/>
            </a:pPr>
            <a:r>
              <a:rPr lang="en-US" b="1" dirty="0" smtClean="0">
                <a:latin typeface="Times New Roman" pitchFamily="18" charset="0"/>
                <a:cs typeface="Times New Roman" pitchFamily="18" charset="0"/>
              </a:rPr>
              <a:t>d) Learning to be.</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normAutofit/>
          </a:bodyPr>
          <a:lstStyle/>
          <a:p>
            <a:pPr algn="ctr">
              <a:buNone/>
            </a:pPr>
            <a:r>
              <a:rPr lang="en-US" b="1" dirty="0" smtClean="0">
                <a:latin typeface="Times New Roman" pitchFamily="18" charset="0"/>
                <a:cs typeface="Times New Roman" pitchFamily="18" charset="0"/>
              </a:rPr>
              <a:t>Unit - III Indian Constitutional Values on Education</a:t>
            </a:r>
          </a:p>
          <a:p>
            <a:pPr algn="just">
              <a:buNone/>
            </a:pPr>
            <a:r>
              <a:rPr lang="en-US" dirty="0" smtClean="0">
                <a:latin typeface="Times New Roman" pitchFamily="18" charset="0"/>
                <a:cs typeface="Times New Roman" pitchFamily="18" charset="0"/>
              </a:rPr>
              <a:t>1. </a:t>
            </a:r>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he significance of Indian constitutional 	values on education.</a:t>
            </a:r>
          </a:p>
          <a:p>
            <a:pPr algn="just">
              <a:buNone/>
            </a:pPr>
            <a:r>
              <a:rPr lang="en-US" dirty="0" smtClean="0">
                <a:latin typeface="Times New Roman" pitchFamily="18" charset="0"/>
                <a:cs typeface="Times New Roman" pitchFamily="18" charset="0"/>
              </a:rPr>
              <a:t>2. </a:t>
            </a:r>
            <a:r>
              <a:rPr lang="en-US" dirty="0">
                <a:latin typeface="Times New Roman" pitchFamily="18" charset="0"/>
                <a:cs typeface="Times New Roman" pitchFamily="18" charset="0"/>
              </a:rPr>
              <a:t>R</a:t>
            </a:r>
            <a:r>
              <a:rPr lang="en-US" dirty="0" smtClean="0">
                <a:latin typeface="Times New Roman" pitchFamily="18" charset="0"/>
                <a:cs typeface="Times New Roman" pitchFamily="18" charset="0"/>
              </a:rPr>
              <a:t>ecognize the fundamental rights and duties 	of a citizen.</a:t>
            </a:r>
          </a:p>
          <a:p>
            <a:pPr algn="just">
              <a:buNone/>
            </a:pPr>
            <a:r>
              <a:rPr lang="en-US" dirty="0" smtClean="0">
                <a:latin typeface="Times New Roman" pitchFamily="18" charset="0"/>
                <a:cs typeface="Times New Roman" pitchFamily="18" charset="0"/>
              </a:rPr>
              <a:t>3. </a:t>
            </a:r>
            <a:r>
              <a:rPr lang="en-US" dirty="0">
                <a:latin typeface="Times New Roman" pitchFamily="18" charset="0"/>
                <a:cs typeface="Times New Roman" pitchFamily="18" charset="0"/>
              </a:rPr>
              <a:t>I</a:t>
            </a:r>
            <a:r>
              <a:rPr lang="en-US" dirty="0" smtClean="0">
                <a:latin typeface="Times New Roman" pitchFamily="18" charset="0"/>
                <a:cs typeface="Times New Roman" pitchFamily="18" charset="0"/>
              </a:rPr>
              <a:t>mplications of Directive Principle of State 	Policy on education.</a:t>
            </a:r>
          </a:p>
          <a:p>
            <a:pPr algn="just">
              <a:buNone/>
            </a:pPr>
            <a:r>
              <a:rPr lang="en-US" dirty="0" smtClean="0">
                <a:latin typeface="Times New Roman" pitchFamily="18" charset="0"/>
                <a:cs typeface="Times New Roman" pitchFamily="18" charset="0"/>
              </a:rPr>
              <a:t>4. Provisions of Right to Education Act </a:t>
            </a:r>
            <a:r>
              <a:rPr lang="en-US" b="1" dirty="0" smtClean="0">
                <a:latin typeface="Times New Roman" pitchFamily="18" charset="0"/>
                <a:cs typeface="Times New Roman" pitchFamily="18" charset="0"/>
              </a:rPr>
              <a:t>(RTE).</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5516563"/>
          </a:xfrm>
        </p:spPr>
        <p:txBody>
          <a:bodyPr>
            <a:normAutofit/>
          </a:bodyPr>
          <a:lstStyle/>
          <a:p>
            <a:pPr algn="just">
              <a:buNone/>
            </a:pPr>
            <a:r>
              <a:rPr lang="en-US" b="1" dirty="0" smtClean="0">
                <a:latin typeface="Times New Roman" pitchFamily="18" charset="0"/>
                <a:cs typeface="Times New Roman" pitchFamily="18" charset="0"/>
              </a:rPr>
              <a:t>Fundamental Rights of Indian Citizens</a:t>
            </a:r>
          </a:p>
          <a:p>
            <a:pPr algn="just">
              <a:buNone/>
            </a:pPr>
            <a:r>
              <a:rPr lang="en-US" dirty="0" smtClean="0">
                <a:latin typeface="Times New Roman" pitchFamily="18" charset="0"/>
                <a:cs typeface="Times New Roman" pitchFamily="18" charset="0"/>
              </a:rPr>
              <a:t>1. Right to equality.</a:t>
            </a:r>
          </a:p>
          <a:p>
            <a:pPr algn="just">
              <a:buNone/>
            </a:pPr>
            <a:r>
              <a:rPr lang="en-US" dirty="0" smtClean="0">
                <a:latin typeface="Times New Roman" pitchFamily="18" charset="0"/>
                <a:cs typeface="Times New Roman" pitchFamily="18" charset="0"/>
              </a:rPr>
              <a:t>2. Right to freedom of speech and expression.</a:t>
            </a:r>
          </a:p>
          <a:p>
            <a:pPr algn="just">
              <a:buNone/>
            </a:pPr>
            <a:r>
              <a:rPr lang="en-US" dirty="0" smtClean="0">
                <a:latin typeface="Times New Roman" pitchFamily="18" charset="0"/>
                <a:cs typeface="Times New Roman" pitchFamily="18" charset="0"/>
              </a:rPr>
              <a:t>3. Right to freedom of religion.</a:t>
            </a:r>
          </a:p>
          <a:p>
            <a:pPr algn="just">
              <a:buNone/>
            </a:pPr>
            <a:r>
              <a:rPr lang="en-US" dirty="0" smtClean="0">
                <a:latin typeface="Times New Roman" pitchFamily="18" charset="0"/>
                <a:cs typeface="Times New Roman" pitchFamily="18" charset="0"/>
              </a:rPr>
              <a:t>4. Right against exploitation.</a:t>
            </a:r>
          </a:p>
          <a:p>
            <a:pPr algn="just">
              <a:buNone/>
            </a:pPr>
            <a:r>
              <a:rPr lang="en-US" dirty="0" smtClean="0">
                <a:latin typeface="Times New Roman" pitchFamily="18" charset="0"/>
                <a:cs typeface="Times New Roman" pitchFamily="18" charset="0"/>
              </a:rPr>
              <a:t>5. Right to life.</a:t>
            </a:r>
          </a:p>
          <a:p>
            <a:pPr algn="just">
              <a:buNone/>
            </a:pPr>
            <a:r>
              <a:rPr lang="en-US" dirty="0" smtClean="0">
                <a:latin typeface="Times New Roman" pitchFamily="18" charset="0"/>
                <a:cs typeface="Times New Roman" pitchFamily="18" charset="0"/>
              </a:rPr>
              <a:t>6. Cultural and educational rights.</a:t>
            </a:r>
          </a:p>
          <a:p>
            <a:pPr algn="just">
              <a:buNone/>
            </a:pPr>
            <a:r>
              <a:rPr lang="en-US" dirty="0" smtClean="0">
                <a:latin typeface="Times New Roman" pitchFamily="18" charset="0"/>
                <a:cs typeface="Times New Roman" pitchFamily="18" charset="0"/>
              </a:rPr>
              <a:t>7. Right to constitutional remedies.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pPr algn="just">
              <a:buNone/>
            </a:pPr>
            <a:r>
              <a:rPr lang="en-US" b="1" dirty="0" smtClean="0">
                <a:latin typeface="Times New Roman" pitchFamily="18" charset="0"/>
                <a:cs typeface="Times New Roman" pitchFamily="18" charset="0"/>
              </a:rPr>
              <a:t>Right to Education Act (RTE)(2009</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The Right of Children to Free and Compulsory Education Act or Right to Education Act also known as RTE, is an Act of the Parliament of India enacted on 4th August 2009, which describes the modalities of the importance of </a:t>
            </a:r>
            <a:r>
              <a:rPr lang="en-US" b="1" dirty="0" smtClean="0">
                <a:latin typeface="Times New Roman" pitchFamily="18" charset="0"/>
                <a:cs typeface="Times New Roman" pitchFamily="18" charset="0"/>
              </a:rPr>
              <a:t>free and compulsory education for children between 6 and 14 in India under Article 21A of the Indian Constitution.</a:t>
            </a:r>
          </a:p>
          <a:p>
            <a:pPr marL="514350" indent="-514350" algn="just">
              <a:buAutoNum type="alphaLcParenR"/>
            </a:pPr>
            <a:r>
              <a:rPr lang="en-US" dirty="0" smtClean="0">
                <a:latin typeface="Times New Roman" pitchFamily="18" charset="0"/>
                <a:cs typeface="Times New Roman" pitchFamily="18" charset="0"/>
              </a:rPr>
              <a:t>Implementation and funding of RTE</a:t>
            </a:r>
          </a:p>
          <a:p>
            <a:pPr marL="514350" indent="-514350" algn="just">
              <a:buNone/>
            </a:pPr>
            <a:r>
              <a:rPr lang="en-US" dirty="0" smtClean="0">
                <a:latin typeface="Times New Roman" pitchFamily="18" charset="0"/>
                <a:cs typeface="Times New Roman" pitchFamily="18" charset="0"/>
              </a:rPr>
              <a:t>b) Status of Implementation of RTE.</a:t>
            </a:r>
          </a:p>
          <a:p>
            <a:pPr algn="just">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marL="514350" indent="-514350" algn="ctr">
              <a:buNone/>
            </a:pPr>
            <a:r>
              <a:rPr lang="en-US" b="1" dirty="0" smtClean="0">
                <a:latin typeface="Times New Roman" pitchFamily="18" charset="0"/>
                <a:cs typeface="Times New Roman" pitchFamily="18" charset="0"/>
              </a:rPr>
              <a:t>Unit-IV Inequality, Discrimination and Marginalization in Education</a:t>
            </a:r>
          </a:p>
          <a:p>
            <a:pPr marL="514350" indent="-514350" algn="just">
              <a:buNone/>
            </a:pPr>
            <a:r>
              <a:rPr lang="en-US" dirty="0" smtClean="0">
                <a:latin typeface="Times New Roman" pitchFamily="18" charset="0"/>
                <a:cs typeface="Times New Roman" pitchFamily="18" charset="0"/>
              </a:rPr>
              <a:t>1.The concept of social inequality, 	discrimination and marginalization.</a:t>
            </a:r>
          </a:p>
          <a:p>
            <a:pPr marL="514350" indent="-514350" algn="just">
              <a:buNone/>
            </a:pPr>
            <a:r>
              <a:rPr lang="en-US" dirty="0" smtClean="0">
                <a:latin typeface="Times New Roman" pitchFamily="18" charset="0"/>
                <a:cs typeface="Times New Roman" pitchFamily="18" charset="0"/>
              </a:rPr>
              <a:t>2. The different types of social inequality.</a:t>
            </a:r>
          </a:p>
          <a:p>
            <a:pPr marL="514350" indent="-514350" algn="just">
              <a:buNone/>
            </a:pPr>
            <a:r>
              <a:rPr lang="en-US" dirty="0" smtClean="0">
                <a:latin typeface="Times New Roman" pitchFamily="18" charset="0"/>
                <a:cs typeface="Times New Roman" pitchFamily="18" charset="0"/>
              </a:rPr>
              <a:t>3. The causes of social inequality, discrimination 	and marginalization.</a:t>
            </a:r>
          </a:p>
          <a:p>
            <a:pPr marL="514350" indent="-514350" algn="just">
              <a:buNone/>
            </a:pPr>
            <a:r>
              <a:rPr lang="en-US" dirty="0" smtClean="0">
                <a:latin typeface="Times New Roman" pitchFamily="18" charset="0"/>
                <a:cs typeface="Times New Roman" pitchFamily="18" charset="0"/>
              </a:rPr>
              <a:t>4. The importance of education to eliminate the 	social inequalities.</a:t>
            </a:r>
          </a:p>
          <a:p>
            <a:pPr marL="514350" indent="-514350" algn="just">
              <a:buNone/>
            </a:pPr>
            <a:r>
              <a:rPr lang="en-US" dirty="0" smtClean="0">
                <a:latin typeface="Times New Roman" pitchFamily="18" charset="0"/>
                <a:cs typeface="Times New Roman" pitchFamily="18" charset="0"/>
              </a:rPr>
              <a:t>5. The means for inclusion of marginalized 	groups in education.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rmAutofit fontScale="92500" lnSpcReduction="20000"/>
          </a:bodyPr>
          <a:lstStyle/>
          <a:p>
            <a:pPr algn="just">
              <a:buNone/>
            </a:pPr>
            <a:r>
              <a:rPr lang="en-US" b="1" dirty="0" smtClean="0">
                <a:latin typeface="Times New Roman" pitchFamily="18" charset="0"/>
                <a:cs typeface="Times New Roman" pitchFamily="18" charset="0"/>
              </a:rPr>
              <a:t>Types of Social Inequality</a:t>
            </a:r>
          </a:p>
          <a:p>
            <a:pPr marL="571500" indent="-571500" algn="just">
              <a:buAutoNum type="romanLcParenBoth"/>
            </a:pPr>
            <a:r>
              <a:rPr lang="en-US" dirty="0" smtClean="0">
                <a:latin typeface="Times New Roman" pitchFamily="18" charset="0"/>
                <a:cs typeface="Times New Roman" pitchFamily="18" charset="0"/>
              </a:rPr>
              <a:t>Gender inequality (ii) Racial and Ethnic inequality (iii) Caste inequality.</a:t>
            </a:r>
          </a:p>
          <a:p>
            <a:pPr marL="571500" indent="-571500" algn="just">
              <a:buNone/>
            </a:pPr>
            <a:r>
              <a:rPr lang="en-US" b="1" dirty="0" smtClean="0">
                <a:latin typeface="Times New Roman" pitchFamily="18" charset="0"/>
                <a:cs typeface="Times New Roman" pitchFamily="18" charset="0"/>
              </a:rPr>
              <a:t>Marginalized Society</a:t>
            </a:r>
            <a:endParaRPr lang="en-US" dirty="0" smtClean="0">
              <a:latin typeface="Times New Roman" pitchFamily="18" charset="0"/>
              <a:cs typeface="Times New Roman" pitchFamily="18" charset="0"/>
            </a:endParaRPr>
          </a:p>
          <a:p>
            <a:pPr marL="571500" indent="-571500" algn="just">
              <a:buNone/>
            </a:pPr>
            <a:r>
              <a:rPr lang="en-US" dirty="0" smtClean="0">
                <a:latin typeface="Times New Roman" pitchFamily="18" charset="0"/>
                <a:cs typeface="Times New Roman" pitchFamily="18" charset="0"/>
              </a:rPr>
              <a:t>Marginalized groups are generally used to analyse socio-economic, political, and cultural spheres, where disadvantaged people struggle to gain access to resources and full participation in social life. In other words, </a:t>
            </a:r>
            <a:r>
              <a:rPr lang="en-US" b="1" dirty="0" smtClean="0">
                <a:latin typeface="Times New Roman" pitchFamily="18" charset="0"/>
                <a:cs typeface="Times New Roman" pitchFamily="18" charset="0"/>
              </a:rPr>
              <a:t>marginalized people might be socially, economically, politically and legally ignored, excluded, or neglected, and, therefore vulnerable. ‘Marginality’ is demeaning, for economic well-being, for human dignity, as well as for physical security.</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lstStyle/>
          <a:p>
            <a:pPr algn="ctr">
              <a:buNone/>
            </a:pPr>
            <a:r>
              <a:rPr lang="en-US" b="1" dirty="0" smtClean="0">
                <a:latin typeface="Times New Roman" pitchFamily="18" charset="0"/>
                <a:cs typeface="Times New Roman" pitchFamily="18" charset="0"/>
              </a:rPr>
              <a:t>COURSE 2: CONTEMPORARY INDIA AND EDUCATION</a:t>
            </a:r>
          </a:p>
          <a:p>
            <a:pPr algn="ctr">
              <a:buNone/>
            </a:pPr>
            <a:endParaRPr lang="en-US" b="1" dirty="0" smtClean="0">
              <a:latin typeface="Times New Roman" pitchFamily="18" charset="0"/>
              <a:cs typeface="Times New Roman" pitchFamily="18" charset="0"/>
            </a:endParaRPr>
          </a:p>
          <a:p>
            <a:pPr algn="ctr">
              <a:buNone/>
            </a:pPr>
            <a:r>
              <a:rPr lang="en-US" b="1" dirty="0" smtClean="0">
                <a:latin typeface="Times New Roman" pitchFamily="18" charset="0"/>
                <a:cs typeface="Times New Roman" pitchFamily="18" charset="0"/>
              </a:rPr>
              <a:t>Unit - I Understanding the Social Diversity</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1. The concept of social diversity.</a:t>
            </a:r>
          </a:p>
          <a:p>
            <a:pPr algn="just">
              <a:buNone/>
            </a:pPr>
            <a:r>
              <a:rPr lang="en-US" dirty="0" smtClean="0">
                <a:latin typeface="Times New Roman" pitchFamily="18" charset="0"/>
                <a:cs typeface="Times New Roman" pitchFamily="18" charset="0"/>
              </a:rPr>
              <a:t>2. Different levels of social diversity.</a:t>
            </a:r>
          </a:p>
          <a:p>
            <a:pPr algn="just">
              <a:buNone/>
            </a:pPr>
            <a:r>
              <a:rPr lang="en-US" dirty="0" smtClean="0">
                <a:latin typeface="Times New Roman" pitchFamily="18" charset="0"/>
                <a:cs typeface="Times New Roman" pitchFamily="18" charset="0"/>
              </a:rPr>
              <a:t>3. Causes of social diversity.</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5410200"/>
          </a:xfrm>
        </p:spPr>
        <p:txBody>
          <a:bodyPr>
            <a:normAutofit lnSpcReduction="10000"/>
          </a:bodyPr>
          <a:lstStyle/>
          <a:p>
            <a:pPr algn="ctr">
              <a:buNone/>
            </a:pPr>
            <a:r>
              <a:rPr lang="en-US" b="1" dirty="0" smtClean="0">
                <a:latin typeface="Times New Roman" pitchFamily="18" charset="0"/>
                <a:cs typeface="Times New Roman" pitchFamily="18" charset="0"/>
              </a:rPr>
              <a:t>Unit-V Policy Framework on Education: Pre-Independent India</a:t>
            </a:r>
          </a:p>
          <a:p>
            <a:pPr algn="just">
              <a:buNone/>
            </a:pPr>
            <a:r>
              <a:rPr lang="en-US" dirty="0" smtClean="0">
                <a:latin typeface="Times New Roman" pitchFamily="18" charset="0"/>
                <a:cs typeface="Times New Roman" pitchFamily="18" charset="0"/>
              </a:rPr>
              <a:t>1. </a:t>
            </a:r>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he education system of Vedic period.</a:t>
            </a:r>
          </a:p>
          <a:p>
            <a:pPr algn="just">
              <a:buNone/>
            </a:pPr>
            <a:r>
              <a:rPr lang="en-US" dirty="0" smtClean="0">
                <a:latin typeface="Times New Roman" pitchFamily="18" charset="0"/>
                <a:cs typeface="Times New Roman" pitchFamily="18" charset="0"/>
              </a:rPr>
              <a:t>2. The development of education the British rule.</a:t>
            </a:r>
          </a:p>
          <a:p>
            <a:pPr algn="just">
              <a:buNone/>
            </a:pPr>
            <a:r>
              <a:rPr lang="en-US" dirty="0" smtClean="0">
                <a:latin typeface="Times New Roman" pitchFamily="18" charset="0"/>
                <a:cs typeface="Times New Roman" pitchFamily="18" charset="0"/>
              </a:rPr>
              <a:t>3.The educational contributions of Christian 	Missionaries.</a:t>
            </a:r>
          </a:p>
          <a:p>
            <a:pPr algn="just">
              <a:buNone/>
            </a:pPr>
            <a:r>
              <a:rPr lang="en-US" dirty="0" smtClean="0">
                <a:latin typeface="Times New Roman" pitchFamily="18" charset="0"/>
                <a:cs typeface="Times New Roman" pitchFamily="18" charset="0"/>
              </a:rPr>
              <a:t>4.The major recommendations of Hunter 	Commission.</a:t>
            </a:r>
          </a:p>
          <a:p>
            <a:pPr algn="just">
              <a:buNone/>
            </a:pPr>
            <a:r>
              <a:rPr lang="en-US" dirty="0" smtClean="0">
                <a:latin typeface="Times New Roman" pitchFamily="18" charset="0"/>
                <a:cs typeface="Times New Roman" pitchFamily="18" charset="0"/>
              </a:rPr>
              <a:t>5.The major recommendations of Abott – 	Wood Report.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lstStyle/>
          <a:p>
            <a:pPr marL="514350" indent="-514350" algn="just">
              <a:buAutoNum type="arabicParenBoth"/>
            </a:pPr>
            <a:r>
              <a:rPr lang="en-US" b="1" dirty="0" smtClean="0">
                <a:latin typeface="Times New Roman" pitchFamily="18" charset="0"/>
                <a:cs typeface="Times New Roman" pitchFamily="18" charset="0"/>
              </a:rPr>
              <a:t>Education during Vedic Period</a:t>
            </a:r>
          </a:p>
          <a:p>
            <a:pPr marL="514350" indent="-514350" algn="just">
              <a:buNone/>
            </a:pPr>
            <a:r>
              <a:rPr lang="en-US" sz="2800" dirty="0" smtClean="0">
                <a:latin typeface="Times New Roman" pitchFamily="18" charset="0"/>
                <a:cs typeface="Times New Roman" pitchFamily="18" charset="0"/>
              </a:rPr>
              <a:t>The education system which was evolved first in ancient India is known as the Vedic system of education. In other words, the ancient system of education was based on the Vedas and therefore it was given the name of Vedic Educational System.</a:t>
            </a:r>
          </a:p>
          <a:p>
            <a:pPr marL="514350" indent="-514350" algn="just">
              <a:buAutoNum type="alphaLcParenR"/>
            </a:pPr>
            <a:r>
              <a:rPr lang="en-US" dirty="0" smtClean="0">
                <a:latin typeface="Times New Roman" pitchFamily="18" charset="0"/>
                <a:cs typeface="Times New Roman" pitchFamily="18" charset="0"/>
              </a:rPr>
              <a:t>Aims of Education</a:t>
            </a:r>
          </a:p>
          <a:p>
            <a:pPr marL="514350" indent="-514350" algn="just">
              <a:buAutoNum type="alphaLcParenR"/>
            </a:pPr>
            <a:r>
              <a:rPr lang="en-US" dirty="0" smtClean="0">
                <a:latin typeface="Times New Roman" pitchFamily="18" charset="0"/>
                <a:cs typeface="Times New Roman" pitchFamily="18" charset="0"/>
              </a:rPr>
              <a:t> Curriculum </a:t>
            </a:r>
          </a:p>
          <a:p>
            <a:pPr marL="514350" indent="-514350" algn="just">
              <a:buAutoNum type="alphaLcParenR"/>
            </a:pPr>
            <a:r>
              <a:rPr lang="en-US" dirty="0" smtClean="0">
                <a:latin typeface="Times New Roman" pitchFamily="18" charset="0"/>
                <a:cs typeface="Times New Roman" pitchFamily="18" charset="0"/>
              </a:rPr>
              <a:t> Methods of Instruction </a:t>
            </a:r>
          </a:p>
          <a:p>
            <a:pPr marL="514350" indent="-514350" algn="just">
              <a:buAutoNum type="alphaLcParenR"/>
            </a:pPr>
            <a:r>
              <a:rPr lang="en-US" dirty="0" smtClean="0">
                <a:latin typeface="Times New Roman" pitchFamily="18" charset="0"/>
                <a:cs typeface="Times New Roman" pitchFamily="18" charset="0"/>
              </a:rPr>
              <a:t> Role of Teacher</a:t>
            </a:r>
          </a:p>
          <a:p>
            <a:pPr marL="514350" indent="-514350" algn="just">
              <a:buAutoNum type="alphaLcParenR"/>
            </a:pPr>
            <a:r>
              <a:rPr lang="en-US" dirty="0" smtClean="0">
                <a:latin typeface="Times New Roman" pitchFamily="18" charset="0"/>
                <a:cs typeface="Times New Roman" pitchFamily="18" charset="0"/>
              </a:rPr>
              <a:t>Freedom and Discipline.</a:t>
            </a:r>
          </a:p>
          <a:p>
            <a:pPr algn="just">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fontScale="77500" lnSpcReduction="20000"/>
          </a:bodyPr>
          <a:lstStyle/>
          <a:p>
            <a:pPr algn="just">
              <a:buNone/>
            </a:pPr>
            <a:r>
              <a:rPr lang="en-US" b="1" dirty="0" smtClean="0">
                <a:latin typeface="Times New Roman" pitchFamily="18" charset="0"/>
                <a:cs typeface="Times New Roman" pitchFamily="18" charset="0"/>
              </a:rPr>
              <a:t>Buddhism and Education</a:t>
            </a:r>
          </a:p>
          <a:p>
            <a:pPr algn="just">
              <a:buNone/>
            </a:pPr>
            <a:r>
              <a:rPr lang="en-US" dirty="0" smtClean="0">
                <a:latin typeface="Times New Roman" pitchFamily="18" charset="0"/>
                <a:cs typeface="Times New Roman" pitchFamily="18" charset="0"/>
              </a:rPr>
              <a:t>Lord Buddha, the founder of Buddhism did not write any book himself. His followers made the collection of his preaching 100 years after his death. The collection is known as ‘Tripitikas’.</a:t>
            </a:r>
          </a:p>
          <a:p>
            <a:pPr marL="514350" indent="-514350" algn="just">
              <a:buAutoNum type="alphaLcParenR"/>
            </a:pPr>
            <a:r>
              <a:rPr lang="en-US" dirty="0" smtClean="0">
                <a:latin typeface="Times New Roman" pitchFamily="18" charset="0"/>
                <a:cs typeface="Times New Roman" pitchFamily="18" charset="0"/>
              </a:rPr>
              <a:t>Aims of Education b) Curriculum c) Methods of Teaching d) Role of the Teacher. e) Freedom and Discipline. </a:t>
            </a:r>
          </a:p>
          <a:p>
            <a:pPr marL="514350" indent="-514350" algn="just">
              <a:buNone/>
            </a:pPr>
            <a:r>
              <a:rPr lang="en-US" dirty="0" smtClean="0">
                <a:latin typeface="Times New Roman" pitchFamily="18" charset="0"/>
                <a:cs typeface="Times New Roman" pitchFamily="18" charset="0"/>
              </a:rPr>
              <a:t>During this period, teachers played important role to help the Bhikshus (students) as stated below.</a:t>
            </a:r>
          </a:p>
          <a:p>
            <a:pPr algn="just">
              <a:buNone/>
            </a:pP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Developing Right Knowledge,</a:t>
            </a:r>
          </a:p>
          <a:p>
            <a:pPr algn="just">
              <a:buNone/>
            </a:pPr>
            <a:r>
              <a:rPr lang="en-US" dirty="0" smtClean="0">
                <a:latin typeface="Times New Roman" pitchFamily="18" charset="0"/>
                <a:cs typeface="Times New Roman" pitchFamily="18" charset="0"/>
              </a:rPr>
              <a:t>(ii) Developing Right Will,</a:t>
            </a:r>
          </a:p>
          <a:p>
            <a:pPr algn="just">
              <a:buNone/>
            </a:pPr>
            <a:r>
              <a:rPr lang="en-US" dirty="0" smtClean="0">
                <a:latin typeface="Times New Roman" pitchFamily="18" charset="0"/>
                <a:cs typeface="Times New Roman" pitchFamily="18" charset="0"/>
              </a:rPr>
              <a:t>(iii) Developing Right Speech,</a:t>
            </a:r>
          </a:p>
          <a:p>
            <a:pPr algn="just">
              <a:buNone/>
            </a:pPr>
            <a:r>
              <a:rPr lang="en-US" dirty="0" smtClean="0">
                <a:latin typeface="Times New Roman" pitchFamily="18" charset="0"/>
                <a:cs typeface="Times New Roman" pitchFamily="18" charset="0"/>
              </a:rPr>
              <a:t>(iv) Developing Right Conduct,</a:t>
            </a:r>
          </a:p>
          <a:p>
            <a:pPr algn="just">
              <a:buNone/>
            </a:pPr>
            <a:r>
              <a:rPr lang="en-US" dirty="0" smtClean="0">
                <a:latin typeface="Times New Roman" pitchFamily="18" charset="0"/>
                <a:cs typeface="Times New Roman" pitchFamily="18" charset="0"/>
              </a:rPr>
              <a:t>(v) Developing Right Memory,</a:t>
            </a:r>
          </a:p>
          <a:p>
            <a:pPr algn="just">
              <a:buNone/>
            </a:pPr>
            <a:r>
              <a:rPr lang="en-US" dirty="0" smtClean="0">
                <a:latin typeface="Times New Roman" pitchFamily="18" charset="0"/>
                <a:cs typeface="Times New Roman" pitchFamily="18" charset="0"/>
              </a:rPr>
              <a:t>(vi) Developing Right means of Livelihood, and</a:t>
            </a:r>
          </a:p>
          <a:p>
            <a:pPr algn="just">
              <a:buNone/>
            </a:pPr>
            <a:r>
              <a:rPr lang="en-US" dirty="0" smtClean="0">
                <a:latin typeface="Times New Roman" pitchFamily="18" charset="0"/>
                <a:cs typeface="Times New Roman" pitchFamily="18" charset="0"/>
              </a:rPr>
              <a:t>(vii) Developing Right Concentrations.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45163"/>
          </a:xfrm>
        </p:spPr>
        <p:txBody>
          <a:bodyPr>
            <a:normAutofit lnSpcReduction="10000"/>
          </a:bodyPr>
          <a:lstStyle/>
          <a:p>
            <a:pPr algn="just">
              <a:buNone/>
            </a:pPr>
            <a:r>
              <a:rPr lang="en-US" b="1" dirty="0" smtClean="0">
                <a:latin typeface="Times New Roman" pitchFamily="18" charset="0"/>
                <a:cs typeface="Times New Roman" pitchFamily="18" charset="0"/>
              </a:rPr>
              <a:t>(3) Jainism and Education</a:t>
            </a:r>
          </a:p>
          <a:p>
            <a:pPr algn="just">
              <a:buNone/>
            </a:pPr>
            <a:r>
              <a:rPr lang="en-US" dirty="0" smtClean="0">
                <a:latin typeface="Times New Roman" pitchFamily="18" charset="0"/>
                <a:cs typeface="Times New Roman" pitchFamily="18" charset="0"/>
              </a:rPr>
              <a:t>In the field of knowledge, </a:t>
            </a:r>
            <a:r>
              <a:rPr lang="en-US" dirty="0" err="1" smtClean="0">
                <a:latin typeface="Times New Roman" pitchFamily="18" charset="0"/>
                <a:cs typeface="Times New Roman" pitchFamily="18" charset="0"/>
              </a:rPr>
              <a:t>Jaina</a:t>
            </a:r>
            <a:r>
              <a:rPr lang="en-US" dirty="0" smtClean="0">
                <a:latin typeface="Times New Roman" pitchFamily="18" charset="0"/>
                <a:cs typeface="Times New Roman" pitchFamily="18" charset="0"/>
              </a:rPr>
              <a:t> philosophy is </a:t>
            </a:r>
            <a:r>
              <a:rPr lang="en-US" b="1" dirty="0" smtClean="0">
                <a:latin typeface="Times New Roman" pitchFamily="18" charset="0"/>
                <a:cs typeface="Times New Roman" pitchFamily="18" charset="0"/>
              </a:rPr>
              <a:t>pluralist and relativist</a:t>
            </a:r>
            <a:r>
              <a:rPr lang="en-US" dirty="0" smtClean="0">
                <a:latin typeface="Times New Roman" pitchFamily="18" charset="0"/>
                <a:cs typeface="Times New Roman" pitchFamily="18" charset="0"/>
              </a:rPr>
              <a:t>. Consciousness is the essence of the soul or </a:t>
            </a:r>
            <a:r>
              <a:rPr lang="en-US" dirty="0" err="1" smtClean="0">
                <a:latin typeface="Times New Roman" pitchFamily="18" charset="0"/>
                <a:cs typeface="Times New Roman" pitchFamily="18" charset="0"/>
              </a:rPr>
              <a:t>Jiva</a:t>
            </a:r>
            <a:r>
              <a:rPr lang="en-US" dirty="0" smtClean="0">
                <a:latin typeface="Times New Roman" pitchFamily="18" charset="0"/>
                <a:cs typeface="Times New Roman" pitchFamily="18" charset="0"/>
              </a:rPr>
              <a:t>. Knowledge according to </a:t>
            </a:r>
            <a:r>
              <a:rPr lang="en-US" dirty="0" err="1" smtClean="0">
                <a:latin typeface="Times New Roman" pitchFamily="18" charset="0"/>
                <a:cs typeface="Times New Roman" pitchFamily="18" charset="0"/>
              </a:rPr>
              <a:t>Jaina</a:t>
            </a:r>
            <a:r>
              <a:rPr lang="en-US" dirty="0" smtClean="0">
                <a:latin typeface="Times New Roman" pitchFamily="18" charset="0"/>
                <a:cs typeface="Times New Roman" pitchFamily="18" charset="0"/>
              </a:rPr>
              <a:t> system is of two kinds: </a:t>
            </a:r>
            <a:r>
              <a:rPr lang="en-US" dirty="0" err="1" smtClean="0">
                <a:latin typeface="Times New Roman" pitchFamily="18" charset="0"/>
                <a:cs typeface="Times New Roman" pitchFamily="18" charset="0"/>
              </a:rPr>
              <a:t>Pramana</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and </a:t>
            </a:r>
            <a:r>
              <a:rPr lang="en-US" dirty="0" err="1" smtClean="0">
                <a:latin typeface="Times New Roman" pitchFamily="18" charset="0"/>
                <a:cs typeface="Times New Roman" pitchFamily="18" charset="0"/>
              </a:rPr>
              <a:t>Nyya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Pramana</a:t>
            </a:r>
            <a:r>
              <a:rPr lang="en-US" dirty="0" smtClean="0">
                <a:latin typeface="Times New Roman" pitchFamily="18" charset="0"/>
                <a:cs typeface="Times New Roman" pitchFamily="18" charset="0"/>
              </a:rPr>
              <a:t> is again of two kinds i.e., indirect and direct knowledge. Direct knowledge is gained by the means of the sense organs. Direct is valid in its own right. Direct knowledge is either practical or other worldly. Practical knowledge is achieved through mind and senses.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85000" lnSpcReduction="10000"/>
          </a:bodyPr>
          <a:lstStyle/>
          <a:p>
            <a:pPr algn="just">
              <a:buNone/>
            </a:pPr>
            <a:r>
              <a:rPr lang="en-US" dirty="0" smtClean="0">
                <a:latin typeface="Times New Roman" pitchFamily="18" charset="0"/>
                <a:cs typeface="Times New Roman" pitchFamily="18" charset="0"/>
              </a:rPr>
              <a:t>a).Aims of Education b) Curriculum c) Methods of Teaching d) Role of the Teacher. e) Freedom and Discipline. </a:t>
            </a:r>
          </a:p>
          <a:p>
            <a:pPr algn="just">
              <a:buNone/>
            </a:pPr>
            <a:r>
              <a:rPr lang="en-US"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4) Education during </a:t>
            </a:r>
            <a:r>
              <a:rPr lang="en-US" b="1" dirty="0" err="1" smtClean="0">
                <a:latin typeface="Times New Roman" pitchFamily="18" charset="0"/>
                <a:cs typeface="Times New Roman" pitchFamily="18" charset="0"/>
              </a:rPr>
              <a:t>Mughal</a:t>
            </a:r>
            <a:r>
              <a:rPr lang="en-US" b="1" dirty="0" smtClean="0">
                <a:latin typeface="Times New Roman" pitchFamily="18" charset="0"/>
                <a:cs typeface="Times New Roman" pitchFamily="18" charset="0"/>
              </a:rPr>
              <a:t> Period</a:t>
            </a:r>
          </a:p>
          <a:p>
            <a:pPr algn="just">
              <a:buNone/>
            </a:pPr>
            <a:r>
              <a:rPr lang="en-US" dirty="0" smtClean="0">
                <a:latin typeface="Times New Roman" pitchFamily="18" charset="0"/>
                <a:cs typeface="Times New Roman" pitchFamily="18" charset="0"/>
              </a:rPr>
              <a:t>Muslim education system was essentially religious in character. Medieval period begins with the incoming of Muslims. So, this period also called ‘Mohammedan Period’. Mahmud </a:t>
            </a:r>
            <a:r>
              <a:rPr lang="en-US" dirty="0" err="1" smtClean="0">
                <a:latin typeface="Times New Roman" pitchFamily="18" charset="0"/>
                <a:cs typeface="Times New Roman" pitchFamily="18" charset="0"/>
              </a:rPr>
              <a:t>Ghazani</a:t>
            </a:r>
            <a:r>
              <a:rPr lang="en-US" dirty="0" smtClean="0">
                <a:latin typeface="Times New Roman" pitchFamily="18" charset="0"/>
                <a:cs typeface="Times New Roman" pitchFamily="18" charset="0"/>
              </a:rPr>
              <a:t>, Mohammed </a:t>
            </a:r>
            <a:r>
              <a:rPr lang="en-US" dirty="0" err="1" smtClean="0">
                <a:latin typeface="Times New Roman" pitchFamily="18" charset="0"/>
                <a:cs typeface="Times New Roman" pitchFamily="18" charset="0"/>
              </a:rPr>
              <a:t>Ghauri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Qutab</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ud</a:t>
            </a:r>
            <a:r>
              <a:rPr lang="en-US" dirty="0" smtClean="0">
                <a:latin typeface="Times New Roman" pitchFamily="18" charset="0"/>
                <a:cs typeface="Times New Roman" pitchFamily="18" charset="0"/>
              </a:rPr>
              <a:t>-Din-</a:t>
            </a:r>
            <a:r>
              <a:rPr lang="en-US" dirty="0" err="1" smtClean="0">
                <a:latin typeface="Times New Roman" pitchFamily="18" charset="0"/>
                <a:cs typeface="Times New Roman" pitchFamily="18" charset="0"/>
              </a:rPr>
              <a:t>Aibak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Iltutmish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Razia</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Balban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Shahzada</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Mohammad, </a:t>
            </a:r>
            <a:r>
              <a:rPr lang="en-US" dirty="0" err="1" smtClean="0">
                <a:latin typeface="Times New Roman" pitchFamily="18" charset="0"/>
                <a:cs typeface="Times New Roman" pitchFamily="18" charset="0"/>
              </a:rPr>
              <a:t>Khilji</a:t>
            </a:r>
            <a:r>
              <a:rPr lang="en-US" dirty="0" smtClean="0">
                <a:latin typeface="Times New Roman" pitchFamily="18" charset="0"/>
                <a:cs typeface="Times New Roman" pitchFamily="18" charset="0"/>
              </a:rPr>
              <a:t> Kings, </a:t>
            </a:r>
            <a:r>
              <a:rPr lang="en-US" dirty="0" err="1" smtClean="0">
                <a:latin typeface="Times New Roman" pitchFamily="18" charset="0"/>
                <a:cs typeface="Times New Roman" pitchFamily="18" charset="0"/>
              </a:rPr>
              <a:t>Tughlag</a:t>
            </a:r>
            <a:r>
              <a:rPr lang="en-US" dirty="0" smtClean="0">
                <a:latin typeface="Times New Roman" pitchFamily="18" charset="0"/>
                <a:cs typeface="Times New Roman" pitchFamily="18" charset="0"/>
              </a:rPr>
              <a:t> Kings were the early Muslim famous kings. Muslim education received greater encouragement and attention during </a:t>
            </a:r>
            <a:r>
              <a:rPr lang="en-US" dirty="0" err="1" smtClean="0">
                <a:latin typeface="Times New Roman" pitchFamily="18" charset="0"/>
                <a:cs typeface="Times New Roman" pitchFamily="18" charset="0"/>
              </a:rPr>
              <a:t>Mughal</a:t>
            </a:r>
            <a:r>
              <a:rPr lang="en-US" dirty="0" smtClean="0">
                <a:latin typeface="Times New Roman" pitchFamily="18" charset="0"/>
                <a:cs typeface="Times New Roman" pitchFamily="18" charset="0"/>
              </a:rPr>
              <a:t> period. Babar, </a:t>
            </a:r>
            <a:r>
              <a:rPr lang="en-US" dirty="0" err="1" smtClean="0">
                <a:latin typeface="Times New Roman" pitchFamily="18" charset="0"/>
                <a:cs typeface="Times New Roman" pitchFamily="18" charset="0"/>
              </a:rPr>
              <a:t>Humayan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Shershahsuri</a:t>
            </a:r>
            <a:r>
              <a:rPr lang="en-US" dirty="0" smtClean="0">
                <a:latin typeface="Times New Roman" pitchFamily="18" charset="0"/>
                <a:cs typeface="Times New Roman" pitchFamily="18" charset="0"/>
              </a:rPr>
              <a:t>, Akbar, Jahangir, </a:t>
            </a:r>
            <a:r>
              <a:rPr lang="en-US" dirty="0" err="1" smtClean="0">
                <a:latin typeface="Times New Roman" pitchFamily="18" charset="0"/>
                <a:cs typeface="Times New Roman" pitchFamily="18" charset="0"/>
              </a:rPr>
              <a:t>Shahjahan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Shikoh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Auragzeb</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Bahadur</a:t>
            </a:r>
            <a:r>
              <a:rPr lang="en-US" dirty="0" smtClean="0">
                <a:latin typeface="Times New Roman" pitchFamily="18" charset="0"/>
                <a:cs typeface="Times New Roman" pitchFamily="18" charset="0"/>
              </a:rPr>
              <a:t> Shah are the famous </a:t>
            </a:r>
            <a:r>
              <a:rPr lang="en-US" dirty="0" err="1" smtClean="0">
                <a:latin typeface="Times New Roman" pitchFamily="18" charset="0"/>
                <a:cs typeface="Times New Roman" pitchFamily="18" charset="0"/>
              </a:rPr>
              <a:t>Mughal</a:t>
            </a:r>
            <a:r>
              <a:rPr lang="en-US" dirty="0" smtClean="0">
                <a:latin typeface="Times New Roman" pitchFamily="18" charset="0"/>
                <a:cs typeface="Times New Roman" pitchFamily="18" charset="0"/>
              </a:rPr>
              <a:t> Kings.</a:t>
            </a:r>
          </a:p>
          <a:p>
            <a:pPr algn="just">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85000" lnSpcReduction="10000"/>
          </a:bodyPr>
          <a:lstStyle/>
          <a:p>
            <a:pPr algn="just">
              <a:buNone/>
            </a:pPr>
            <a:r>
              <a:rPr lang="en-US" dirty="0" smtClean="0">
                <a:latin typeface="Times New Roman" pitchFamily="18" charset="0"/>
                <a:cs typeface="Times New Roman" pitchFamily="18" charset="0"/>
              </a:rPr>
              <a:t>a).Aims of Education b) Curriculum c) Methods of Teaching d) Role of the Teacher.</a:t>
            </a:r>
          </a:p>
          <a:p>
            <a:pPr algn="just">
              <a:buNone/>
            </a:pPr>
            <a:r>
              <a:rPr lang="en-US" b="1" dirty="0" smtClean="0">
                <a:latin typeface="Times New Roman" pitchFamily="18" charset="0"/>
                <a:cs typeface="Times New Roman" pitchFamily="18" charset="0"/>
              </a:rPr>
              <a:t>5) Christian Missionaries Contributions to Education</a:t>
            </a:r>
          </a:p>
          <a:p>
            <a:pPr algn="just">
              <a:buNone/>
            </a:pPr>
            <a:r>
              <a:rPr lang="en-US" dirty="0" smtClean="0">
                <a:latin typeface="Times New Roman" pitchFamily="18" charset="0"/>
                <a:cs typeface="Times New Roman" pitchFamily="18" charset="0"/>
              </a:rPr>
              <a:t>The Christians missionaries came to be associated with the educational enterprise in India. They established their center at </a:t>
            </a:r>
            <a:r>
              <a:rPr lang="en-US" dirty="0" err="1" smtClean="0">
                <a:latin typeface="Times New Roman" pitchFamily="18" charset="0"/>
                <a:cs typeface="Times New Roman" pitchFamily="18" charset="0"/>
              </a:rPr>
              <a:t>Serampore</a:t>
            </a:r>
            <a:r>
              <a:rPr lang="en-US" dirty="0" smtClean="0">
                <a:latin typeface="Times New Roman" pitchFamily="18" charset="0"/>
                <a:cs typeface="Times New Roman" pitchFamily="18" charset="0"/>
              </a:rPr>
              <a:t>. They directed their educational activities from </a:t>
            </a:r>
            <a:r>
              <a:rPr lang="en-US" dirty="0" err="1" smtClean="0">
                <a:latin typeface="Times New Roman" pitchFamily="18" charset="0"/>
                <a:cs typeface="Times New Roman" pitchFamily="18" charset="0"/>
              </a:rPr>
              <a:t>Serampore</a:t>
            </a:r>
            <a:r>
              <a:rPr lang="en-US" dirty="0" smtClean="0">
                <a:latin typeface="Times New Roman" pitchFamily="18" charset="0"/>
                <a:cs typeface="Times New Roman" pitchFamily="18" charset="0"/>
              </a:rPr>
              <a:t>. In 1725, the European Christian missionaries had established seventeen schools for the children of the Hindus and Muslims and four missionary schools of the Christians. In 1804, The London Missionaries society established English Schools in Ceylon Southern India and Bengal. The missionaries had rendered valuable service to the cause of education in India.</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6172200"/>
          </a:xfrm>
        </p:spPr>
        <p:txBody>
          <a:bodyPr>
            <a:normAutofit/>
          </a:bodyPr>
          <a:lstStyle/>
          <a:p>
            <a:pPr algn="just">
              <a:buNone/>
            </a:pPr>
            <a:r>
              <a:rPr lang="en-US" dirty="0" smtClean="0">
                <a:latin typeface="Times New Roman" pitchFamily="18" charset="0"/>
                <a:cs typeface="Times New Roman" pitchFamily="18" charset="0"/>
              </a:rPr>
              <a:t>6</a:t>
            </a:r>
            <a:r>
              <a:rPr lang="en-US" b="1" dirty="0" smtClean="0">
                <a:latin typeface="Times New Roman" pitchFamily="18" charset="0"/>
                <a:cs typeface="Times New Roman" pitchFamily="18" charset="0"/>
              </a:rPr>
              <a:t>) East India Company’s Contributions to Education</a:t>
            </a:r>
          </a:p>
          <a:p>
            <a:pPr algn="just">
              <a:buNone/>
            </a:pPr>
            <a:r>
              <a:rPr lang="en-US" sz="2600" dirty="0" smtClean="0">
                <a:latin typeface="Times New Roman" pitchFamily="18" charset="0"/>
                <a:cs typeface="Times New Roman" pitchFamily="18" charset="0"/>
              </a:rPr>
              <a:t>The East India Company’s Charter of 1698 had directed the company to maintain schools of the kind called St. Mary’s Charity schools was started in Madras in 1715. The officials of the East India Company also played important role for the spread of education.</a:t>
            </a:r>
          </a:p>
          <a:p>
            <a:pPr algn="just">
              <a:buNone/>
            </a:pP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Charter Act (1813) (ii) The Indian Education Commission (1882) (iii) The Government of India Resolution (1913) (iv) Hartog Committee (1929) (v) Wardha System of Education (1937)</a:t>
            </a:r>
            <a:r>
              <a:rPr lang="sv-SE" dirty="0" smtClean="0">
                <a:latin typeface="Times New Roman" pitchFamily="18" charset="0"/>
                <a:cs typeface="Times New Roman" pitchFamily="18" charset="0"/>
              </a:rPr>
              <a:t> (vi) Abott -Wood Report (1936-37).</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lstStyle/>
          <a:p>
            <a:pPr algn="ctr">
              <a:buNone/>
            </a:pPr>
            <a:r>
              <a:rPr lang="en-US" b="1" dirty="0" smtClean="0">
                <a:latin typeface="Times New Roman" pitchFamily="18" charset="0"/>
                <a:cs typeface="Times New Roman" pitchFamily="18" charset="0"/>
              </a:rPr>
              <a:t>Unit – VI Policy Framework on Education: Post- Independent India</a:t>
            </a:r>
          </a:p>
          <a:p>
            <a:pPr marL="514350" indent="-514350" algn="just">
              <a:buAutoNum type="arabicPeriod"/>
            </a:pPr>
            <a:r>
              <a:rPr lang="en-US" dirty="0" smtClean="0">
                <a:latin typeface="Times New Roman" pitchFamily="18" charset="0"/>
                <a:cs typeface="Times New Roman" pitchFamily="18" charset="0"/>
              </a:rPr>
              <a:t>The Kothari Commission (1964-66)</a:t>
            </a:r>
          </a:p>
          <a:p>
            <a:pPr marL="514350" indent="-514350" algn="just">
              <a:buNone/>
            </a:pPr>
            <a:r>
              <a:rPr lang="en-US" dirty="0" smtClean="0">
                <a:latin typeface="Times New Roman" pitchFamily="18" charset="0"/>
                <a:cs typeface="Times New Roman" pitchFamily="18" charset="0"/>
              </a:rPr>
              <a:t>2. Iswar Bhai Patel Committee (1977)</a:t>
            </a:r>
          </a:p>
          <a:p>
            <a:pPr marL="514350" indent="-514350" algn="just">
              <a:buNone/>
            </a:pPr>
            <a:r>
              <a:rPr lang="en-US" dirty="0" smtClean="0">
                <a:latin typeface="Times New Roman" pitchFamily="18" charset="0"/>
                <a:cs typeface="Times New Roman" pitchFamily="18" charset="0"/>
              </a:rPr>
              <a:t>3. Macolm S. Adiseshiah Committee (1978)</a:t>
            </a:r>
          </a:p>
          <a:p>
            <a:pPr algn="just">
              <a:buNone/>
            </a:pPr>
            <a:r>
              <a:rPr lang="en-US" dirty="0" smtClean="0">
                <a:latin typeface="Times New Roman" pitchFamily="18" charset="0"/>
                <a:cs typeface="Times New Roman" pitchFamily="18" charset="0"/>
              </a:rPr>
              <a:t>4. The recommendations of the NPE (1986).</a:t>
            </a:r>
          </a:p>
          <a:p>
            <a:pPr algn="just">
              <a:buNone/>
            </a:pPr>
            <a:r>
              <a:rPr lang="en-US" dirty="0" smtClean="0">
                <a:latin typeface="Times New Roman" pitchFamily="18" charset="0"/>
                <a:cs typeface="Times New Roman" pitchFamily="18" charset="0"/>
              </a:rPr>
              <a:t>5.. Features of NKC (2005).</a:t>
            </a:r>
          </a:p>
          <a:p>
            <a:pPr algn="just">
              <a:buNone/>
            </a:pPr>
            <a:r>
              <a:rPr lang="en-US" dirty="0" smtClean="0">
                <a:latin typeface="Times New Roman" pitchFamily="18" charset="0"/>
                <a:cs typeface="Times New Roman" pitchFamily="18" charset="0"/>
              </a:rPr>
              <a:t>6. The aspects of NCF (2005).</a:t>
            </a:r>
          </a:p>
          <a:p>
            <a:pPr algn="just">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534400" cy="5715000"/>
          </a:xfrm>
        </p:spPr>
        <p:txBody>
          <a:bodyPr>
            <a:normAutofit fontScale="92500"/>
          </a:bodyPr>
          <a:lstStyle/>
          <a:p>
            <a:pPr algn="just">
              <a:buNone/>
            </a:pPr>
            <a:r>
              <a:rPr lang="en-US" b="1" dirty="0" smtClean="0">
                <a:latin typeface="Times New Roman" pitchFamily="18" charset="0"/>
                <a:cs typeface="Times New Roman" pitchFamily="18" charset="0"/>
              </a:rPr>
              <a:t>Kothari Commission (1964 – 1966)</a:t>
            </a:r>
          </a:p>
          <a:p>
            <a:pPr algn="just">
              <a:buNone/>
            </a:pPr>
            <a:r>
              <a:rPr lang="en-US" dirty="0" smtClean="0">
                <a:latin typeface="Times New Roman" pitchFamily="18" charset="0"/>
                <a:cs typeface="Times New Roman" pitchFamily="18" charset="0"/>
              </a:rPr>
              <a:t>The Education Commission under the Chairmanship of Dr. D.S. Kothari, the then Chairman, University Grants Commission, began its task on October 2, 1964 and submitted its report on June 29 1966. The Commission observed that mother-tongue had a pre-eminent claim as the medium of education at the school and college levels. </a:t>
            </a:r>
            <a:r>
              <a:rPr lang="en-US" b="1" dirty="0" smtClean="0">
                <a:latin typeface="Times New Roman" pitchFamily="18" charset="0"/>
                <a:cs typeface="Times New Roman" pitchFamily="18" charset="0"/>
              </a:rPr>
              <a:t>Moreover, the medium of education in school and higher education should generally be the same. </a:t>
            </a:r>
            <a:r>
              <a:rPr lang="en-US" dirty="0" smtClean="0">
                <a:latin typeface="Times New Roman" pitchFamily="18" charset="0"/>
                <a:cs typeface="Times New Roman" pitchFamily="18" charset="0"/>
              </a:rPr>
              <a:t>The regional languages should, therefore, be adopted as the media of education in higher education.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lstStyle/>
          <a:p>
            <a:pPr algn="just">
              <a:buNone/>
            </a:pPr>
            <a:r>
              <a:rPr lang="en-US" b="1" dirty="0" smtClean="0">
                <a:latin typeface="Times New Roman" pitchFamily="18" charset="0"/>
                <a:cs typeface="Times New Roman" pitchFamily="18" charset="0"/>
              </a:rPr>
              <a:t>Iswar Bhai Patel Committee (1977)</a:t>
            </a:r>
          </a:p>
          <a:p>
            <a:pPr algn="just">
              <a:buNone/>
            </a:pPr>
            <a:r>
              <a:rPr lang="en-US" dirty="0" smtClean="0">
                <a:latin typeface="Times New Roman" pitchFamily="18" charset="0"/>
                <a:cs typeface="Times New Roman" pitchFamily="18" charset="0"/>
              </a:rPr>
              <a:t>With the passage of time, the Review Committee on the curriculum, for the ten years schooling, popularly known as </a:t>
            </a:r>
            <a:r>
              <a:rPr lang="en-US" dirty="0" err="1" smtClean="0">
                <a:latin typeface="Times New Roman" pitchFamily="18" charset="0"/>
                <a:cs typeface="Times New Roman" pitchFamily="18" charset="0"/>
              </a:rPr>
              <a:t>Ishwar</a:t>
            </a:r>
            <a:r>
              <a:rPr lang="en-US" dirty="0" smtClean="0">
                <a:latin typeface="Times New Roman" pitchFamily="18" charset="0"/>
                <a:cs typeface="Times New Roman" pitchFamily="18" charset="0"/>
              </a:rPr>
              <a:t> Bhai Patel Committee (1977), categorically recommended in its report for the compulsory introduction of Socially Useful Productive Work </a:t>
            </a:r>
            <a:r>
              <a:rPr lang="en-US" b="1" dirty="0" smtClean="0">
                <a:latin typeface="Times New Roman" pitchFamily="18" charset="0"/>
                <a:cs typeface="Times New Roman" pitchFamily="18" charset="0"/>
              </a:rPr>
              <a:t>(SUPW) </a:t>
            </a:r>
            <a:r>
              <a:rPr lang="en-US" dirty="0" smtClean="0">
                <a:latin typeface="Times New Roman" pitchFamily="18" charset="0"/>
                <a:cs typeface="Times New Roman" pitchFamily="18" charset="0"/>
              </a:rPr>
              <a:t>at the secondary schools.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normAutofit lnSpcReduction="10000"/>
          </a:bodyPr>
          <a:lstStyle/>
          <a:p>
            <a:pPr algn="just">
              <a:buNone/>
            </a:pPr>
            <a:r>
              <a:rPr lang="en-US" b="1" dirty="0" smtClean="0">
                <a:latin typeface="Times New Roman" pitchFamily="18" charset="0"/>
                <a:cs typeface="Times New Roman" pitchFamily="18" charset="0"/>
              </a:rPr>
              <a:t>Definition</a:t>
            </a:r>
            <a:r>
              <a:rPr lang="en-US" dirty="0" smtClean="0">
                <a:latin typeface="Times New Roman" pitchFamily="18" charset="0"/>
                <a:cs typeface="Times New Roman" pitchFamily="18" charset="0"/>
              </a:rPr>
              <a:t>: Social diversity is the diverse factors surrounding our society such as race, culture, religion, age and disabilities.</a:t>
            </a:r>
            <a:endParaRPr lang="en-US" b="1" dirty="0" smtClean="0">
              <a:latin typeface="Times New Roman" pitchFamily="18" charset="0"/>
              <a:cs typeface="Times New Roman" pitchFamily="18" charset="0"/>
            </a:endParaRPr>
          </a:p>
          <a:p>
            <a:pPr algn="just">
              <a:buNone/>
            </a:pPr>
            <a:r>
              <a:rPr lang="en-US" b="1" dirty="0" smtClean="0">
                <a:latin typeface="Times New Roman" pitchFamily="18" charset="0"/>
                <a:cs typeface="Times New Roman" pitchFamily="18" charset="0"/>
              </a:rPr>
              <a:t>Levels of Social Diversity</a:t>
            </a:r>
          </a:p>
          <a:p>
            <a:pPr algn="just">
              <a:buNone/>
            </a:pPr>
            <a:r>
              <a:rPr lang="en-US" dirty="0" smtClean="0">
                <a:latin typeface="Times New Roman" pitchFamily="18" charset="0"/>
                <a:cs typeface="Times New Roman" pitchFamily="18" charset="0"/>
              </a:rPr>
              <a:t>The levels of social diversity are:</a:t>
            </a:r>
          </a:p>
          <a:p>
            <a:pPr algn="just">
              <a:buNone/>
            </a:pPr>
            <a:r>
              <a:rPr lang="en-US" dirty="0" smtClean="0">
                <a:latin typeface="Times New Roman" pitchFamily="18" charset="0"/>
                <a:cs typeface="Times New Roman" pitchFamily="18" charset="0"/>
              </a:rPr>
              <a:t>1) Individual diversity,</a:t>
            </a:r>
          </a:p>
          <a:p>
            <a:pPr algn="just">
              <a:buNone/>
            </a:pPr>
            <a:r>
              <a:rPr lang="en-US" dirty="0" smtClean="0">
                <a:latin typeface="Times New Roman" pitchFamily="18" charset="0"/>
                <a:cs typeface="Times New Roman" pitchFamily="18" charset="0"/>
              </a:rPr>
              <a:t>2) Regional diversity,</a:t>
            </a:r>
          </a:p>
          <a:p>
            <a:pPr algn="just">
              <a:buNone/>
            </a:pPr>
            <a:r>
              <a:rPr lang="en-US" dirty="0" smtClean="0">
                <a:latin typeface="Times New Roman" pitchFamily="18" charset="0"/>
                <a:cs typeface="Times New Roman" pitchFamily="18" charset="0"/>
              </a:rPr>
              <a:t>3) Linguistic diversity,</a:t>
            </a:r>
          </a:p>
          <a:p>
            <a:pPr algn="just">
              <a:buNone/>
            </a:pPr>
            <a:r>
              <a:rPr lang="en-US" dirty="0" smtClean="0">
                <a:latin typeface="Times New Roman" pitchFamily="18" charset="0"/>
                <a:cs typeface="Times New Roman" pitchFamily="18" charset="0"/>
              </a:rPr>
              <a:t>4) Religious diversity,</a:t>
            </a:r>
          </a:p>
          <a:p>
            <a:pPr algn="just">
              <a:buNone/>
            </a:pPr>
            <a:r>
              <a:rPr lang="en-US" dirty="0" smtClean="0">
                <a:latin typeface="Times New Roman" pitchFamily="18" charset="0"/>
                <a:cs typeface="Times New Roman" pitchFamily="18" charset="0"/>
              </a:rPr>
              <a:t>5) Caste diversity,</a:t>
            </a:r>
          </a:p>
          <a:p>
            <a:pPr algn="just">
              <a:buNone/>
            </a:pPr>
            <a:r>
              <a:rPr lang="en-US" dirty="0" smtClean="0">
                <a:latin typeface="Times New Roman" pitchFamily="18" charset="0"/>
                <a:cs typeface="Times New Roman" pitchFamily="18" charset="0"/>
              </a:rPr>
              <a:t>6) Tribes diversity.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19800"/>
          </a:xfrm>
        </p:spPr>
        <p:txBody>
          <a:bodyPr/>
          <a:lstStyle/>
          <a:p>
            <a:pPr algn="just">
              <a:buNone/>
            </a:pPr>
            <a:r>
              <a:rPr lang="en-US" b="1" dirty="0" smtClean="0">
                <a:latin typeface="Times New Roman" pitchFamily="18" charset="0"/>
                <a:cs typeface="Times New Roman" pitchFamily="18" charset="0"/>
              </a:rPr>
              <a:t>Macolm S. Adiseshiah Committee (1978)</a:t>
            </a:r>
          </a:p>
          <a:p>
            <a:pPr algn="just">
              <a:buNone/>
            </a:pPr>
            <a:r>
              <a:rPr lang="en-US" dirty="0" smtClean="0">
                <a:latin typeface="Times New Roman" pitchFamily="18" charset="0"/>
                <a:cs typeface="Times New Roman" pitchFamily="18" charset="0"/>
              </a:rPr>
              <a:t>In the year 1978, a Committee was appointed under the Chairmanship of Macolm S. Adiseshiah for +2 stage and the report was entitled ‘Learning to do, towards the Learning and Working socially. This Committee was appointed </a:t>
            </a:r>
            <a:r>
              <a:rPr lang="en-US" b="1" dirty="0" smtClean="0">
                <a:latin typeface="Times New Roman" pitchFamily="18" charset="0"/>
                <a:cs typeface="Times New Roman" pitchFamily="18" charset="0"/>
              </a:rPr>
              <a:t>specially for higher secondary education with special reference to vocationalisation</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lstStyle/>
          <a:p>
            <a:pPr algn="just">
              <a:buNone/>
            </a:pPr>
            <a:r>
              <a:rPr lang="en-US" b="1" dirty="0" smtClean="0">
                <a:latin typeface="Times New Roman" pitchFamily="18" charset="0"/>
                <a:cs typeface="Times New Roman" pitchFamily="18" charset="0"/>
              </a:rPr>
              <a:t>Programme of Action (POA)(1992)</a:t>
            </a:r>
          </a:p>
          <a:p>
            <a:pPr algn="just">
              <a:buNone/>
            </a:pPr>
            <a:r>
              <a:rPr lang="en-US" dirty="0" smtClean="0">
                <a:latin typeface="Times New Roman" pitchFamily="18" charset="0"/>
                <a:cs typeface="Times New Roman" pitchFamily="18" charset="0"/>
              </a:rPr>
              <a:t>The National Policy on Education (NPE), 1986, aimed at making it "an effective instrument for taking the country into the 21st century". A modified NPE in its Programme of Action, 1992, called for making the `</a:t>
            </a:r>
            <a:r>
              <a:rPr lang="en-US" b="1" dirty="0" smtClean="0">
                <a:latin typeface="Times New Roman" pitchFamily="18" charset="0"/>
                <a:cs typeface="Times New Roman" pitchFamily="18" charset="0"/>
              </a:rPr>
              <a:t>plus two stage</a:t>
            </a:r>
            <a:r>
              <a:rPr lang="en-US" dirty="0" smtClean="0">
                <a:latin typeface="Times New Roman" pitchFamily="18" charset="0"/>
                <a:cs typeface="Times New Roman" pitchFamily="18" charset="0"/>
              </a:rPr>
              <a:t>" part of school education throughout the country.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fontScale="92500" lnSpcReduction="20000"/>
          </a:bodyPr>
          <a:lstStyle/>
          <a:p>
            <a:pPr algn="just">
              <a:buNone/>
            </a:pPr>
            <a:r>
              <a:rPr lang="en-US" b="1" dirty="0" err="1" smtClean="0">
                <a:latin typeface="Times New Roman" pitchFamily="18" charset="0"/>
                <a:cs typeface="Times New Roman" pitchFamily="18" charset="0"/>
              </a:rPr>
              <a:t>Sachar</a:t>
            </a:r>
            <a:r>
              <a:rPr lang="en-US" b="1" dirty="0" smtClean="0">
                <a:latin typeface="Times New Roman" pitchFamily="18" charset="0"/>
                <a:cs typeface="Times New Roman" pitchFamily="18" charset="0"/>
              </a:rPr>
              <a:t> Committee (2005)</a:t>
            </a:r>
          </a:p>
          <a:p>
            <a:pPr algn="just">
              <a:buNone/>
            </a:pPr>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Rajinder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Sachar</a:t>
            </a:r>
            <a:r>
              <a:rPr lang="en-US" dirty="0" smtClean="0">
                <a:latin typeface="Times New Roman" pitchFamily="18" charset="0"/>
                <a:cs typeface="Times New Roman" pitchFamily="18" charset="0"/>
              </a:rPr>
              <a:t> Committee, appointed by the Prime Minister </a:t>
            </a:r>
            <a:r>
              <a:rPr lang="en-US" dirty="0" err="1" smtClean="0">
                <a:latin typeface="Times New Roman" pitchFamily="18" charset="0"/>
                <a:cs typeface="Times New Roman" pitchFamily="18" charset="0"/>
              </a:rPr>
              <a:t>Manmohan</a:t>
            </a:r>
            <a:r>
              <a:rPr lang="en-US" dirty="0" smtClean="0">
                <a:latin typeface="Times New Roman" pitchFamily="18" charset="0"/>
                <a:cs typeface="Times New Roman" pitchFamily="18" charset="0"/>
              </a:rPr>
              <a:t> Singh of India was a high level committee for preparation of a </a:t>
            </a:r>
            <a:r>
              <a:rPr lang="en-US" b="1" dirty="0" smtClean="0">
                <a:latin typeface="Times New Roman" pitchFamily="18" charset="0"/>
                <a:cs typeface="Times New Roman" pitchFamily="18" charset="0"/>
              </a:rPr>
              <a:t>report on the social, economic and educational status of the Muslim community of India.</a:t>
            </a:r>
          </a:p>
          <a:p>
            <a:pPr algn="just">
              <a:buNone/>
            </a:pPr>
            <a:r>
              <a:rPr lang="en-US" b="1" dirty="0" smtClean="0">
                <a:latin typeface="Times New Roman" pitchFamily="18" charset="0"/>
                <a:cs typeface="Times New Roman" pitchFamily="18" charset="0"/>
              </a:rPr>
              <a:t>National Curriculum Framework (NCF) (2005)</a:t>
            </a:r>
          </a:p>
          <a:p>
            <a:pPr algn="just">
              <a:buNone/>
            </a:pPr>
            <a:r>
              <a:rPr lang="en-US" dirty="0" smtClean="0">
                <a:latin typeface="Times New Roman" pitchFamily="18" charset="0"/>
                <a:cs typeface="Times New Roman" pitchFamily="18" charset="0"/>
              </a:rPr>
              <a:t>The process of development of National Curriculum Framework (NCF) was initiated in November, 2004 by setting up various structures like National Steering Committee Chaired by Prof. </a:t>
            </a:r>
            <a:r>
              <a:rPr lang="en-US" dirty="0" err="1" smtClean="0">
                <a:latin typeface="Times New Roman" pitchFamily="18" charset="0"/>
                <a:cs typeface="Times New Roman" pitchFamily="18" charset="0"/>
              </a:rPr>
              <a:t>Yash</a:t>
            </a:r>
            <a:r>
              <a:rPr lang="en-US" dirty="0" smtClean="0">
                <a:latin typeface="Times New Roman" pitchFamily="18" charset="0"/>
                <a:cs typeface="Times New Roman" pitchFamily="18" charset="0"/>
              </a:rPr>
              <a:t> Pal and twenty-one National Focus Groups on </a:t>
            </a:r>
            <a:r>
              <a:rPr lang="en-US" b="1" dirty="0" smtClean="0">
                <a:latin typeface="Times New Roman" pitchFamily="18" charset="0"/>
                <a:cs typeface="Times New Roman" pitchFamily="18" charset="0"/>
              </a:rPr>
              <a:t>themes of curricular areas, systemic reforms and national concerns.</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92500" lnSpcReduction="10000"/>
          </a:bodyPr>
          <a:lstStyle/>
          <a:p>
            <a:pPr algn="just">
              <a:buNone/>
            </a:pPr>
            <a:r>
              <a:rPr lang="en-US" b="1" dirty="0" smtClean="0">
                <a:latin typeface="Times New Roman" pitchFamily="18" charset="0"/>
                <a:cs typeface="Times New Roman" pitchFamily="18" charset="0"/>
              </a:rPr>
              <a:t>National Knowledge Commission (NKC)(2005)</a:t>
            </a:r>
          </a:p>
          <a:p>
            <a:pPr algn="just">
              <a:buNone/>
            </a:pPr>
            <a:r>
              <a:rPr lang="en-US" dirty="0" smtClean="0">
                <a:latin typeface="Times New Roman" pitchFamily="18" charset="0"/>
                <a:cs typeface="Times New Roman" pitchFamily="18" charset="0"/>
              </a:rPr>
              <a:t>India constituted National knowledge Commission (NKC) in 2005, with the objective of transforming India into knowledge society. </a:t>
            </a:r>
            <a:r>
              <a:rPr lang="en-US" b="1" dirty="0" smtClean="0">
                <a:latin typeface="Times New Roman" pitchFamily="18" charset="0"/>
                <a:cs typeface="Times New Roman" pitchFamily="18" charset="0"/>
              </a:rPr>
              <a:t>The NKC covers five focus areas of the knowledge paradigm: access, concepts, creation, applications, and services. </a:t>
            </a:r>
            <a:r>
              <a:rPr lang="en-US" dirty="0" smtClean="0">
                <a:latin typeface="Times New Roman" pitchFamily="18" charset="0"/>
                <a:cs typeface="Times New Roman" pitchFamily="18" charset="0"/>
              </a:rPr>
              <a:t>The scope of NKC is confined to a variety of subject areas such as language, translations, libraries, networks, portals, distance learning, intellectual property, entrepreneurship, application in agriculture, health, small and medium scale industries, e-governance, etc.</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ctr">
              <a:buNone/>
            </a:pPr>
            <a:r>
              <a:rPr lang="en-US" b="1" dirty="0" smtClean="0">
                <a:latin typeface="Times New Roman" pitchFamily="18" charset="0"/>
                <a:cs typeface="Times New Roman" pitchFamily="18" charset="0"/>
              </a:rPr>
              <a:t>Unit – VII Educational Planning and Financing</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1. The principles of educational financing.</a:t>
            </a:r>
          </a:p>
          <a:p>
            <a:pPr algn="just">
              <a:buNone/>
            </a:pPr>
            <a:r>
              <a:rPr lang="en-US" dirty="0" smtClean="0">
                <a:latin typeface="Times New Roman" pitchFamily="18" charset="0"/>
                <a:cs typeface="Times New Roman" pitchFamily="18" charset="0"/>
              </a:rPr>
              <a:t>2. The impact of five year plans on education.</a:t>
            </a:r>
          </a:p>
          <a:p>
            <a:pPr algn="just">
              <a:buNone/>
            </a:pPr>
            <a:r>
              <a:rPr lang="en-US" dirty="0" smtClean="0">
                <a:latin typeface="Times New Roman" pitchFamily="18" charset="0"/>
                <a:cs typeface="Times New Roman" pitchFamily="18" charset="0"/>
              </a:rPr>
              <a:t>3. The educational funding agencies.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248400"/>
          </a:xfrm>
        </p:spPr>
        <p:txBody>
          <a:bodyPr>
            <a:normAutofit lnSpcReduction="10000"/>
          </a:bodyPr>
          <a:lstStyle/>
          <a:p>
            <a:pPr algn="just">
              <a:buNone/>
            </a:pPr>
            <a:r>
              <a:rPr lang="en-US" b="1" dirty="0" smtClean="0">
                <a:latin typeface="Times New Roman" pitchFamily="18" charset="0"/>
                <a:cs typeface="Times New Roman" pitchFamily="18" charset="0"/>
              </a:rPr>
              <a:t>Educational Planning</a:t>
            </a:r>
          </a:p>
          <a:p>
            <a:pPr algn="just">
              <a:buNone/>
            </a:pPr>
            <a:r>
              <a:rPr lang="en-US" dirty="0" smtClean="0">
                <a:latin typeface="Times New Roman" pitchFamily="18" charset="0"/>
                <a:cs typeface="Times New Roman" pitchFamily="18" charset="0"/>
              </a:rPr>
              <a:t>Planning is the process of preparing </a:t>
            </a:r>
            <a:r>
              <a:rPr lang="en-US" b="1" dirty="0" smtClean="0">
                <a:latin typeface="Times New Roman" pitchFamily="18" charset="0"/>
                <a:cs typeface="Times New Roman" pitchFamily="18" charset="0"/>
              </a:rPr>
              <a:t>a set of decisions for action during a specific period of time to achieve a set of goals.</a:t>
            </a:r>
          </a:p>
          <a:p>
            <a:pPr algn="just">
              <a:buNone/>
            </a:pPr>
            <a:r>
              <a:rPr lang="en-US" dirty="0" smtClean="0">
                <a:latin typeface="Times New Roman" pitchFamily="18" charset="0"/>
                <a:cs typeface="Times New Roman" pitchFamily="18" charset="0"/>
              </a:rPr>
              <a:t>Educational Planning implies the taking of decisions for future action with a view to achieving predetermined objectives through the optimum use of scarce resources.</a:t>
            </a:r>
          </a:p>
          <a:p>
            <a:pPr algn="just">
              <a:buNone/>
            </a:pPr>
            <a:r>
              <a:rPr lang="en-US" dirty="0" smtClean="0">
                <a:latin typeface="Times New Roman" pitchFamily="18" charset="0"/>
                <a:cs typeface="Times New Roman" pitchFamily="18" charset="0"/>
              </a:rPr>
              <a:t>Educational Planning is nothing more than a rational process of setting clear objectives, choosing the most efficient and effective means of pursuing them, then following with practical action.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lstStyle/>
          <a:p>
            <a:pPr algn="just">
              <a:buNone/>
            </a:pPr>
            <a:r>
              <a:rPr lang="en-US" b="1" dirty="0" smtClean="0">
                <a:latin typeface="Times New Roman" pitchFamily="18" charset="0"/>
                <a:cs typeface="Times New Roman" pitchFamily="18" charset="0"/>
              </a:rPr>
              <a:t>Educational Financing</a:t>
            </a:r>
          </a:p>
          <a:p>
            <a:pPr algn="just">
              <a:buNone/>
            </a:pPr>
            <a:r>
              <a:rPr lang="en-US" dirty="0" smtClean="0">
                <a:latin typeface="Times New Roman" pitchFamily="18" charset="0"/>
                <a:cs typeface="Times New Roman" pitchFamily="18" charset="0"/>
              </a:rPr>
              <a:t>Financing is defined as the act of providing funds for business activities, making purchases or investing. </a:t>
            </a:r>
            <a:r>
              <a:rPr lang="en-US" b="1" dirty="0" smtClean="0">
                <a:latin typeface="Times New Roman" pitchFamily="18" charset="0"/>
                <a:cs typeface="Times New Roman" pitchFamily="18" charset="0"/>
              </a:rPr>
              <a:t>Financial institutions and banks are in the business of financing as they provide capital to businesses, consumers and investors to help them achieve their goals</a:t>
            </a:r>
            <a:r>
              <a:rPr lang="en-US" dirty="0" smtClean="0">
                <a:latin typeface="Times New Roman" pitchFamily="18" charset="0"/>
                <a:cs typeface="Times New Roman" pitchFamily="18" charset="0"/>
              </a:rPr>
              <a:t>.</a:t>
            </a:r>
          </a:p>
          <a:p>
            <a:pPr algn="just"/>
            <a:r>
              <a:rPr lang="en-US" b="1" dirty="0" smtClean="0">
                <a:latin typeface="Times New Roman" pitchFamily="18" charset="0"/>
                <a:cs typeface="Times New Roman" pitchFamily="18" charset="0"/>
              </a:rPr>
              <a:t>Principles of Educational Financing</a:t>
            </a:r>
          </a:p>
          <a:p>
            <a:pPr algn="just"/>
            <a:r>
              <a:rPr lang="en-US" b="1" dirty="0" smtClean="0">
                <a:latin typeface="Times New Roman" pitchFamily="18" charset="0"/>
                <a:cs typeface="Times New Roman" pitchFamily="18" charset="0"/>
              </a:rPr>
              <a:t>Five Year Plans: Educational Policy making and Budgeting.</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lstStyle/>
          <a:p>
            <a:pPr algn="ctr">
              <a:buNone/>
            </a:pPr>
            <a:r>
              <a:rPr lang="en-US" b="1" dirty="0" smtClean="0">
                <a:latin typeface="Times New Roman" pitchFamily="18" charset="0"/>
                <a:cs typeface="Times New Roman" pitchFamily="18" charset="0"/>
              </a:rPr>
              <a:t>Unit – VIII Language Policy in Education</a:t>
            </a:r>
          </a:p>
          <a:p>
            <a:pPr algn="just">
              <a:buNone/>
            </a:pPr>
            <a:r>
              <a:rPr lang="en-US" dirty="0" smtClean="0">
                <a:latin typeface="Times New Roman" pitchFamily="18" charset="0"/>
                <a:cs typeface="Times New Roman" pitchFamily="18" charset="0"/>
              </a:rPr>
              <a:t>1. Language policy during the pre-independent 	and post-independent India.</a:t>
            </a:r>
          </a:p>
          <a:p>
            <a:pPr algn="just">
              <a:buNone/>
            </a:pPr>
            <a:r>
              <a:rPr lang="en-US" dirty="0" smtClean="0">
                <a:latin typeface="Times New Roman" pitchFamily="18" charset="0"/>
                <a:cs typeface="Times New Roman" pitchFamily="18" charset="0"/>
              </a:rPr>
              <a:t>2. Language policy as specified in Indian 	constitution.</a:t>
            </a:r>
          </a:p>
          <a:p>
            <a:pPr algn="just">
              <a:buNone/>
            </a:pPr>
            <a:r>
              <a:rPr lang="en-US" dirty="0" smtClean="0">
                <a:latin typeface="Times New Roman" pitchFamily="18" charset="0"/>
                <a:cs typeface="Times New Roman" pitchFamily="18" charset="0"/>
              </a:rPr>
              <a:t>3. The views of great thinkers on 	medium of instruction.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normAutofit/>
          </a:bodyPr>
          <a:lstStyle/>
          <a:p>
            <a:pPr algn="just">
              <a:buNone/>
            </a:pPr>
            <a:r>
              <a:rPr lang="en-US" b="1" dirty="0" smtClean="0">
                <a:latin typeface="Times New Roman" pitchFamily="18" charset="0"/>
                <a:cs typeface="Times New Roman" pitchFamily="18" charset="0"/>
              </a:rPr>
              <a:t>Language spoken in India</a:t>
            </a:r>
          </a:p>
          <a:p>
            <a:pPr algn="just">
              <a:buNone/>
            </a:pPr>
            <a:r>
              <a:rPr lang="en-US" dirty="0" smtClean="0">
                <a:latin typeface="Times New Roman" pitchFamily="18" charset="0"/>
                <a:cs typeface="Times New Roman" pitchFamily="18" charset="0"/>
              </a:rPr>
              <a:t>The first language education policy of India was made for the promotion of English language that is on </a:t>
            </a:r>
            <a:r>
              <a:rPr lang="en-US" b="1" dirty="0" smtClean="0">
                <a:latin typeface="Times New Roman" pitchFamily="18" charset="0"/>
                <a:cs typeface="Times New Roman" pitchFamily="18" charset="0"/>
              </a:rPr>
              <a:t>February 2nd in 1835, Thomas Babington Macaulay’s minute on Indian Language Policy was introduced</a:t>
            </a:r>
            <a:r>
              <a:rPr lang="en-US" dirty="0" smtClean="0">
                <a:latin typeface="Times New Roman" pitchFamily="18" charset="0"/>
                <a:cs typeface="Times New Roman" pitchFamily="18" charset="0"/>
              </a:rPr>
              <a:t>. It says “we must at present do our best to form a class who may be interpreters between us and the millions whom we govern….. We need a class of persons, let them Indian in blood and colour, but English in tastes, in opinions, in morals and in intellect”.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lnSpcReduction="10000"/>
          </a:bodyPr>
          <a:lstStyle/>
          <a:p>
            <a:pPr algn="just">
              <a:buNone/>
            </a:pPr>
            <a:r>
              <a:rPr lang="en-US" b="1" dirty="0" smtClean="0">
                <a:latin typeface="Times New Roman" pitchFamily="18" charset="0"/>
                <a:cs typeface="Times New Roman" pitchFamily="18" charset="0"/>
              </a:rPr>
              <a:t>Views of Great thinkers with respect to medium of instruction</a:t>
            </a:r>
          </a:p>
          <a:p>
            <a:pPr algn="just">
              <a:buNone/>
            </a:pPr>
            <a:r>
              <a:rPr lang="en-US" b="1" dirty="0" smtClean="0">
                <a:latin typeface="Times New Roman" pitchFamily="18" charset="0"/>
                <a:cs typeface="Times New Roman" pitchFamily="18" charset="0"/>
              </a:rPr>
              <a:t>a) Rabindranath Tagore</a:t>
            </a:r>
          </a:p>
          <a:p>
            <a:pPr algn="just">
              <a:buNone/>
            </a:pPr>
            <a:r>
              <a:rPr lang="en-US" dirty="0" smtClean="0">
                <a:latin typeface="Times New Roman" pitchFamily="18" charset="0"/>
                <a:cs typeface="Times New Roman" pitchFamily="18" charset="0"/>
              </a:rPr>
              <a:t>This paper probes the link between western approach to education in India and Tagore’s educational view. The focus of this paper is on the thought of Rabindranath Tagore, especially in his educational ideas. Thus, this paper attempts to perceive the approaches and the values in two gigantic educational philosophies, </a:t>
            </a:r>
            <a:r>
              <a:rPr lang="en-US" b="1" dirty="0" smtClean="0">
                <a:latin typeface="Times New Roman" pitchFamily="18" charset="0"/>
                <a:cs typeface="Times New Roman" pitchFamily="18" charset="0"/>
              </a:rPr>
              <a:t>education system from the West and East that is Tagore’s</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a:bodyPr>
          <a:lstStyle/>
          <a:p>
            <a:pPr algn="just">
              <a:buNone/>
            </a:pPr>
            <a:r>
              <a:rPr lang="en-US" b="1" dirty="0" smtClean="0">
                <a:latin typeface="Times New Roman" pitchFamily="18" charset="0"/>
                <a:cs typeface="Times New Roman" pitchFamily="18" charset="0"/>
              </a:rPr>
              <a:t>Causes of Regional Diversity</a:t>
            </a:r>
          </a:p>
          <a:p>
            <a:pPr marL="571500" indent="-571500" algn="just">
              <a:buAutoNum type="romanLcParenBoth"/>
            </a:pPr>
            <a:r>
              <a:rPr lang="en-US" dirty="0" smtClean="0">
                <a:latin typeface="Times New Roman" pitchFamily="18" charset="0"/>
                <a:cs typeface="Times New Roman" pitchFamily="18" charset="0"/>
              </a:rPr>
              <a:t>Geographical Causes</a:t>
            </a:r>
          </a:p>
          <a:p>
            <a:pPr marL="571500" indent="-571500" algn="just">
              <a:buAutoNum type="romanLcParenBoth"/>
            </a:pPr>
            <a:r>
              <a:rPr lang="en-US" dirty="0" smtClean="0">
                <a:latin typeface="Times New Roman" pitchFamily="18" charset="0"/>
                <a:cs typeface="Times New Roman" pitchFamily="18" charset="0"/>
              </a:rPr>
              <a:t> Historical Causes</a:t>
            </a:r>
          </a:p>
          <a:p>
            <a:pPr marL="571500" indent="-571500" algn="just">
              <a:buFont typeface="Arial" pitchFamily="34" charset="0"/>
              <a:buAutoNum type="romanLcParenBoth"/>
            </a:pPr>
            <a:r>
              <a:rPr lang="en-US" dirty="0" smtClean="0">
                <a:latin typeface="Times New Roman" pitchFamily="18" charset="0"/>
                <a:cs typeface="Times New Roman" pitchFamily="18" charset="0"/>
              </a:rPr>
              <a:t> Political Causes</a:t>
            </a:r>
          </a:p>
          <a:p>
            <a:pPr marL="571500" indent="-571500" algn="just">
              <a:buFont typeface="Arial" pitchFamily="34" charset="0"/>
              <a:buAutoNum type="romanLcParenBoth"/>
            </a:pPr>
            <a:r>
              <a:rPr lang="en-US" dirty="0" smtClean="0">
                <a:latin typeface="Times New Roman" pitchFamily="18" charset="0"/>
                <a:cs typeface="Times New Roman" pitchFamily="18" charset="0"/>
              </a:rPr>
              <a:t> Psychological Causes</a:t>
            </a:r>
          </a:p>
          <a:p>
            <a:pPr marL="571500" indent="-571500" algn="just">
              <a:buFont typeface="Arial" pitchFamily="34" charset="0"/>
              <a:buAutoNum type="romanLcParenBoth"/>
            </a:pPr>
            <a:r>
              <a:rPr lang="en-US" dirty="0" smtClean="0">
                <a:latin typeface="Times New Roman" pitchFamily="18" charset="0"/>
                <a:cs typeface="Times New Roman" pitchFamily="18" charset="0"/>
              </a:rPr>
              <a:t> Social Causes</a:t>
            </a:r>
          </a:p>
          <a:p>
            <a:pPr marL="571500" indent="-571500" algn="just">
              <a:buFont typeface="Arial" pitchFamily="34" charset="0"/>
              <a:buAutoNum type="romanLcParenBoth"/>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Economic Causes.</a:t>
            </a:r>
            <a:endParaRPr lang="en-US" dirty="0">
              <a:latin typeface="Times New Roman" pitchFamily="18" charset="0"/>
              <a:cs typeface="Times New Roman" pitchFamily="18" charset="0"/>
            </a:endParaRPr>
          </a:p>
          <a:p>
            <a:pPr marL="571500" indent="-571500" algn="just">
              <a:buFont typeface="Arial" pitchFamily="34" charset="0"/>
              <a:buAutoNum type="romanLcParenBoth"/>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fontScale="92500" lnSpcReduction="10000"/>
          </a:bodyPr>
          <a:lstStyle/>
          <a:p>
            <a:pPr algn="just">
              <a:buNone/>
            </a:pPr>
            <a:r>
              <a:rPr lang="en-US" b="1" dirty="0" smtClean="0">
                <a:latin typeface="Times New Roman" pitchFamily="18" charset="0"/>
                <a:cs typeface="Times New Roman" pitchFamily="18" charset="0"/>
              </a:rPr>
              <a:t>b) M.K. Gandhi</a:t>
            </a:r>
          </a:p>
          <a:p>
            <a:pPr algn="just">
              <a:buNone/>
            </a:pPr>
            <a:r>
              <a:rPr lang="en-US" b="1" dirty="0" smtClean="0">
                <a:latin typeface="Times New Roman" pitchFamily="18" charset="0"/>
                <a:cs typeface="Times New Roman" pitchFamily="18" charset="0"/>
              </a:rPr>
              <a:t>Education Policy as Envisaged by Mahatma Gandhi</a:t>
            </a:r>
          </a:p>
          <a:p>
            <a:pPr algn="just">
              <a:buNone/>
            </a:pPr>
            <a:r>
              <a:rPr lang="en-US" dirty="0" smtClean="0">
                <a:latin typeface="Times New Roman" pitchFamily="18" charset="0"/>
                <a:cs typeface="Times New Roman" pitchFamily="18" charset="0"/>
              </a:rPr>
              <a:t>1. Free and compulsory education for seven years on a nationwide scale.</a:t>
            </a:r>
          </a:p>
          <a:p>
            <a:pPr algn="just">
              <a:buNone/>
            </a:pPr>
            <a:r>
              <a:rPr lang="en-US" dirty="0" smtClean="0">
                <a:latin typeface="Times New Roman" pitchFamily="18" charset="0"/>
                <a:cs typeface="Times New Roman" pitchFamily="18" charset="0"/>
              </a:rPr>
              <a:t>2. </a:t>
            </a:r>
            <a:r>
              <a:rPr lang="en-US" b="1" dirty="0" smtClean="0">
                <a:latin typeface="Times New Roman" pitchFamily="18" charset="0"/>
                <a:cs typeface="Times New Roman" pitchFamily="18" charset="0"/>
              </a:rPr>
              <a:t>The medium of instruction must be in mother tongue.</a:t>
            </a:r>
          </a:p>
          <a:p>
            <a:pPr algn="just">
              <a:buNone/>
            </a:pPr>
            <a:r>
              <a:rPr lang="en-US" dirty="0" smtClean="0">
                <a:latin typeface="Times New Roman" pitchFamily="18" charset="0"/>
                <a:cs typeface="Times New Roman" pitchFamily="18" charset="0"/>
              </a:rPr>
              <a:t>3. Throughout this period education should centre round some form of manual and productive work, and all other activities to be developed or training to be given should, as far as possible, be integrally related to handicraft pattern chosen with regard to the environment of the child. The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lstStyle/>
          <a:p>
            <a:pPr algn="just">
              <a:buNone/>
            </a:pPr>
            <a:r>
              <a:rPr lang="en-US" b="1" dirty="0" smtClean="0">
                <a:latin typeface="Times New Roman" pitchFamily="18" charset="0"/>
                <a:cs typeface="Times New Roman" pitchFamily="18" charset="0"/>
              </a:rPr>
              <a:t>c) Swami Vivekananda</a:t>
            </a:r>
          </a:p>
          <a:p>
            <a:pPr algn="just">
              <a:buNone/>
            </a:pPr>
            <a:r>
              <a:rPr lang="en-US" dirty="0" smtClean="0">
                <a:latin typeface="Times New Roman" pitchFamily="18" charset="0"/>
                <a:cs typeface="Times New Roman" pitchFamily="18" charset="0"/>
              </a:rPr>
              <a:t>The establishment of teacher education system in India is rooted in the history of modern education system for the masses established in the 19th century England and Europe to educate </a:t>
            </a:r>
            <a:r>
              <a:rPr lang="en-US" b="1" dirty="0" smtClean="0">
                <a:latin typeface="Times New Roman" pitchFamily="18" charset="0"/>
                <a:cs typeface="Times New Roman" pitchFamily="18" charset="0"/>
              </a:rPr>
              <a:t>children in the three r’s (reading, writing and arithmetic</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lstStyle/>
          <a:p>
            <a:pPr algn="ctr">
              <a:buNone/>
            </a:pPr>
            <a:r>
              <a:rPr lang="en-US" b="1" dirty="0" smtClean="0">
                <a:latin typeface="Times New Roman" pitchFamily="18" charset="0"/>
                <a:cs typeface="Times New Roman" pitchFamily="18" charset="0"/>
              </a:rPr>
              <a:t>Unit – IX Midday Meal Scheme as a Socialization Process</a:t>
            </a:r>
          </a:p>
          <a:p>
            <a:pPr algn="just">
              <a:buNone/>
            </a:pPr>
            <a:r>
              <a:rPr lang="en-US" dirty="0" smtClean="0">
                <a:latin typeface="Times New Roman" pitchFamily="18" charset="0"/>
                <a:cs typeface="Times New Roman" pitchFamily="18" charset="0"/>
              </a:rPr>
              <a:t>1.Meaning and concept of Midday Meal 	Scheme.</a:t>
            </a:r>
          </a:p>
          <a:p>
            <a:pPr algn="just">
              <a:buNone/>
            </a:pPr>
            <a:r>
              <a:rPr lang="en-US" dirty="0" smtClean="0">
                <a:latin typeface="Times New Roman" pitchFamily="18" charset="0"/>
                <a:cs typeface="Times New Roman" pitchFamily="18" charset="0"/>
              </a:rPr>
              <a:t>2. The benefits of Midday Meal Scheme.</a:t>
            </a:r>
          </a:p>
          <a:p>
            <a:pPr algn="just">
              <a:buNone/>
            </a:pPr>
            <a:r>
              <a:rPr lang="en-US" dirty="0" smtClean="0">
                <a:latin typeface="Times New Roman" pitchFamily="18" charset="0"/>
                <a:cs typeface="Times New Roman" pitchFamily="18" charset="0"/>
              </a:rPr>
              <a:t>3. The process of Midday Meal Scheme in Tamil 	Nadu.</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lstStyle/>
          <a:p>
            <a:pPr algn="just"/>
            <a:r>
              <a:rPr lang="en-US" dirty="0" smtClean="0">
                <a:latin typeface="Times New Roman" pitchFamily="18" charset="0"/>
                <a:cs typeface="Times New Roman" pitchFamily="18" charset="0"/>
              </a:rPr>
              <a:t>Objectives of Midday Meal Scheme</a:t>
            </a:r>
          </a:p>
          <a:p>
            <a:pPr algn="just"/>
            <a:r>
              <a:rPr lang="en-US" dirty="0" smtClean="0">
                <a:latin typeface="Times New Roman" pitchFamily="18" charset="0"/>
                <a:cs typeface="Times New Roman" pitchFamily="18" charset="0"/>
              </a:rPr>
              <a:t>History of Midday Meals Scheme (MDMS)</a:t>
            </a:r>
          </a:p>
          <a:p>
            <a:pPr algn="just"/>
            <a:r>
              <a:rPr lang="en-US" dirty="0" smtClean="0">
                <a:latin typeface="Times New Roman" pitchFamily="18" charset="0"/>
                <a:cs typeface="Times New Roman" pitchFamily="18" charset="0"/>
              </a:rPr>
              <a:t>Benefits of Midday Meal Scheme</a:t>
            </a:r>
          </a:p>
          <a:p>
            <a:pPr algn="just"/>
            <a:r>
              <a:rPr lang="en-US" dirty="0" smtClean="0">
                <a:latin typeface="Times New Roman" pitchFamily="18" charset="0"/>
                <a:cs typeface="Times New Roman" pitchFamily="18" charset="0"/>
              </a:rPr>
              <a:t>Implications of MDMS on School Education</a:t>
            </a:r>
          </a:p>
          <a:p>
            <a:pPr algn="just"/>
            <a:r>
              <a:rPr lang="en-US" dirty="0" smtClean="0">
                <a:latin typeface="Times New Roman" pitchFamily="18" charset="0"/>
                <a:cs typeface="Times New Roman" pitchFamily="18" charset="0"/>
              </a:rPr>
              <a:t>MDMS as a Socialization Process</a:t>
            </a:r>
          </a:p>
          <a:p>
            <a:pPr algn="just"/>
            <a:r>
              <a:rPr lang="en-US" dirty="0" smtClean="0">
                <a:latin typeface="Times New Roman" pitchFamily="18" charset="0"/>
                <a:cs typeface="Times New Roman" pitchFamily="18" charset="0"/>
              </a:rPr>
              <a:t>Impact of MDMS in Tamil Nadu.</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normAutofit fontScale="77500" lnSpcReduction="20000"/>
          </a:bodyPr>
          <a:lstStyle/>
          <a:p>
            <a:pPr algn="ctr">
              <a:buNone/>
            </a:pPr>
            <a:r>
              <a:rPr lang="en-US" b="1" dirty="0" smtClean="0">
                <a:latin typeface="Times New Roman" pitchFamily="18" charset="0"/>
                <a:cs typeface="Times New Roman" pitchFamily="18" charset="0"/>
              </a:rPr>
              <a:t>Unit – X Emerging Trends in Education</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1. The impact of globalization, privatization and liberalization.</a:t>
            </a:r>
          </a:p>
          <a:p>
            <a:pPr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Globalization</a:t>
            </a:r>
          </a:p>
          <a:p>
            <a:pPr algn="just"/>
            <a:r>
              <a:rPr lang="en-US" dirty="0" smtClean="0">
                <a:latin typeface="Times New Roman" pitchFamily="18" charset="0"/>
                <a:cs typeface="Times New Roman" pitchFamily="18" charset="0"/>
              </a:rPr>
              <a:t>Concept of Globalization on Education</a:t>
            </a:r>
          </a:p>
          <a:p>
            <a:pPr algn="just"/>
            <a:r>
              <a:rPr lang="en-US" dirty="0" smtClean="0">
                <a:latin typeface="Times New Roman" pitchFamily="18" charset="0"/>
                <a:cs typeface="Times New Roman" pitchFamily="18" charset="0"/>
              </a:rPr>
              <a:t>Impact of Globalization on Education</a:t>
            </a:r>
          </a:p>
          <a:p>
            <a:pPr algn="just"/>
            <a:r>
              <a:rPr lang="en-US" dirty="0" smtClean="0">
                <a:latin typeface="Times New Roman" pitchFamily="18" charset="0"/>
                <a:cs typeface="Times New Roman" pitchFamily="18" charset="0"/>
              </a:rPr>
              <a:t>Liberalization</a:t>
            </a:r>
          </a:p>
          <a:p>
            <a:pPr algn="just"/>
            <a:r>
              <a:rPr lang="en-US" dirty="0" smtClean="0">
                <a:latin typeface="Times New Roman" pitchFamily="18" charset="0"/>
                <a:cs typeface="Times New Roman" pitchFamily="18" charset="0"/>
              </a:rPr>
              <a:t>Concept of Liberalization</a:t>
            </a:r>
          </a:p>
          <a:p>
            <a:pPr algn="just"/>
            <a:r>
              <a:rPr lang="en-US" dirty="0" smtClean="0">
                <a:latin typeface="Times New Roman" pitchFamily="18" charset="0"/>
                <a:cs typeface="Times New Roman" pitchFamily="18" charset="0"/>
              </a:rPr>
              <a:t>Privatization</a:t>
            </a:r>
          </a:p>
          <a:p>
            <a:pPr algn="just"/>
            <a:r>
              <a:rPr lang="en-US" dirty="0" smtClean="0">
                <a:latin typeface="Times New Roman" pitchFamily="18" charset="0"/>
                <a:cs typeface="Times New Roman" pitchFamily="18" charset="0"/>
              </a:rPr>
              <a:t>Concept of Privatization on Education</a:t>
            </a:r>
          </a:p>
          <a:p>
            <a:pPr algn="just"/>
            <a:r>
              <a:rPr lang="en-US" dirty="0" smtClean="0">
                <a:latin typeface="Times New Roman" pitchFamily="18" charset="0"/>
                <a:cs typeface="Times New Roman" pitchFamily="18" charset="0"/>
              </a:rPr>
              <a:t>Life Long Learning</a:t>
            </a:r>
          </a:p>
          <a:p>
            <a:pPr algn="just"/>
            <a:r>
              <a:rPr lang="en-US" dirty="0" smtClean="0">
                <a:latin typeface="Times New Roman" pitchFamily="18" charset="0"/>
                <a:cs typeface="Times New Roman" pitchFamily="18" charset="0"/>
              </a:rPr>
              <a:t>Concept of Life Long Learning</a:t>
            </a:r>
          </a:p>
          <a:p>
            <a:pPr algn="just"/>
            <a:r>
              <a:rPr lang="en-US" dirty="0" smtClean="0">
                <a:latin typeface="Times New Roman" pitchFamily="18" charset="0"/>
                <a:cs typeface="Times New Roman" pitchFamily="18" charset="0"/>
              </a:rPr>
              <a:t>Online Education</a:t>
            </a:r>
          </a:p>
          <a:p>
            <a:pPr algn="just"/>
            <a:r>
              <a:rPr lang="en-US" dirty="0" smtClean="0">
                <a:latin typeface="Times New Roman" pitchFamily="18" charset="0"/>
                <a:cs typeface="Times New Roman" pitchFamily="18" charset="0"/>
              </a:rPr>
              <a:t>Concept of Online Education.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lstStyle/>
          <a:p>
            <a:pPr algn="just">
              <a:buNone/>
            </a:pP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just">
              <a:buNone/>
            </a:pPr>
            <a:endParaRPr lang="en-US" dirty="0" smtClean="0">
              <a:latin typeface="Times New Roman" pitchFamily="18" charset="0"/>
              <a:cs typeface="Times New Roman" pitchFamily="18" charset="0"/>
            </a:endParaRPr>
          </a:p>
          <a:p>
            <a:pPr algn="ctr">
              <a:buNone/>
            </a:pPr>
            <a:r>
              <a:rPr lang="en-US" sz="7200" dirty="0" smtClean="0">
                <a:latin typeface="Baskerville Old Face" pitchFamily="18" charset="0"/>
                <a:cs typeface="Times New Roman" pitchFamily="18" charset="0"/>
              </a:rPr>
              <a:t>     THANK YOU</a:t>
            </a:r>
            <a:endParaRPr lang="en-US" sz="7200" dirty="0">
              <a:latin typeface="Baskerville Old Face"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algn="just">
              <a:buNone/>
            </a:pPr>
            <a:r>
              <a:rPr lang="en-US" b="1" dirty="0" smtClean="0">
                <a:latin typeface="Times New Roman" pitchFamily="18" charset="0"/>
                <a:cs typeface="Times New Roman" pitchFamily="18" charset="0"/>
              </a:rPr>
              <a:t>3. Causes of Linguistic Diversity</a:t>
            </a:r>
          </a:p>
          <a:p>
            <a:pPr marL="571500" indent="-571500" algn="just">
              <a:buAutoNum type="romanLcParenBoth"/>
            </a:pPr>
            <a:r>
              <a:rPr lang="en-US" dirty="0" smtClean="0">
                <a:latin typeface="Times New Roman" pitchFamily="18" charset="0"/>
                <a:cs typeface="Times New Roman" pitchFamily="18" charset="0"/>
              </a:rPr>
              <a:t>Psychological Causes </a:t>
            </a:r>
          </a:p>
          <a:p>
            <a:pPr marL="571500" indent="-571500" algn="just">
              <a:buAutoNum type="romanLcParenBoth"/>
            </a:pPr>
            <a:r>
              <a:rPr lang="en-US" dirty="0" smtClean="0">
                <a:latin typeface="Times New Roman" pitchFamily="18" charset="0"/>
                <a:cs typeface="Times New Roman" pitchFamily="18" charset="0"/>
              </a:rPr>
              <a:t>Historical Causes</a:t>
            </a:r>
          </a:p>
          <a:p>
            <a:pPr marL="571500" indent="-571500" algn="just">
              <a:buAutoNum type="romanLcParenBoth"/>
            </a:pPr>
            <a:r>
              <a:rPr lang="en-US" dirty="0" smtClean="0">
                <a:latin typeface="Times New Roman" pitchFamily="18" charset="0"/>
                <a:cs typeface="Times New Roman" pitchFamily="18" charset="0"/>
              </a:rPr>
              <a:t>Geographical Causes</a:t>
            </a:r>
          </a:p>
          <a:p>
            <a:pPr marL="571500" indent="-571500" algn="just">
              <a:buAutoNum type="romanLcParenBoth"/>
            </a:pPr>
            <a:r>
              <a:rPr lang="en-US" dirty="0" smtClean="0">
                <a:latin typeface="Times New Roman" pitchFamily="18" charset="0"/>
                <a:cs typeface="Times New Roman" pitchFamily="18" charset="0"/>
              </a:rPr>
              <a:t> Economic Causes</a:t>
            </a:r>
          </a:p>
          <a:p>
            <a:pPr algn="just">
              <a:buNone/>
            </a:pPr>
            <a:r>
              <a:rPr lang="en-US" dirty="0" smtClean="0">
                <a:latin typeface="Times New Roman" pitchFamily="18" charset="0"/>
                <a:cs typeface="Times New Roman" pitchFamily="18" charset="0"/>
              </a:rPr>
              <a:t>(v) Political Causes</a:t>
            </a:r>
          </a:p>
          <a:p>
            <a:pPr algn="just">
              <a:buNone/>
            </a:pPr>
            <a:r>
              <a:rPr lang="en-US" dirty="0" smtClean="0">
                <a:latin typeface="Times New Roman" pitchFamily="18" charset="0"/>
                <a:cs typeface="Times New Roman" pitchFamily="18" charset="0"/>
              </a:rPr>
              <a:t>(vi) Social Causes.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a:bodyPr>
          <a:lstStyle/>
          <a:p>
            <a:pPr algn="ctr">
              <a:buNone/>
            </a:pPr>
            <a:r>
              <a:rPr lang="en-US" b="1" dirty="0" smtClean="0">
                <a:latin typeface="Times New Roman" pitchFamily="18" charset="0"/>
                <a:cs typeface="Times New Roman" pitchFamily="18" charset="0"/>
              </a:rPr>
              <a:t>Unit-II: Educational Demands of Individuals and Diverse Communities</a:t>
            </a:r>
          </a:p>
          <a:p>
            <a:pPr algn="just">
              <a:buNone/>
            </a:pPr>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1. </a:t>
            </a:r>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he need for universalization of elementary 	education</a:t>
            </a:r>
            <a:r>
              <a:rPr lang="en-US" b="1" dirty="0" smtClean="0">
                <a:latin typeface="Times New Roman" pitchFamily="18" charset="0"/>
                <a:cs typeface="Times New Roman" pitchFamily="18" charset="0"/>
              </a:rPr>
              <a:t>(UEE</a:t>
            </a:r>
            <a:r>
              <a:rPr lang="en-US" dirty="0" smtClean="0">
                <a:latin typeface="Times New Roman" pitchFamily="18" charset="0"/>
                <a:cs typeface="Times New Roman" pitchFamily="18" charset="0"/>
              </a:rPr>
              <a:t>) in India.</a:t>
            </a:r>
          </a:p>
          <a:p>
            <a:pPr algn="just">
              <a:buNone/>
            </a:pPr>
            <a:r>
              <a:rPr lang="en-US" dirty="0" smtClean="0">
                <a:latin typeface="Times New Roman" pitchFamily="18" charset="0"/>
                <a:cs typeface="Times New Roman" pitchFamily="18" charset="0"/>
              </a:rPr>
              <a:t>2. The objectives of </a:t>
            </a:r>
            <a:r>
              <a:rPr lang="en-US" b="1" dirty="0" smtClean="0">
                <a:latin typeface="Times New Roman" pitchFamily="18" charset="0"/>
                <a:cs typeface="Times New Roman" pitchFamily="18" charset="0"/>
              </a:rPr>
              <a:t>SSA, RMSA </a:t>
            </a:r>
            <a:r>
              <a:rPr lang="en-US" dirty="0" smtClean="0">
                <a:latin typeface="Times New Roman" pitchFamily="18" charset="0"/>
                <a:cs typeface="Times New Roman" pitchFamily="18" charset="0"/>
              </a:rPr>
              <a:t>and </a:t>
            </a:r>
            <a:r>
              <a:rPr lang="en-US" b="1" dirty="0" smtClean="0">
                <a:latin typeface="Times New Roman" pitchFamily="18" charset="0"/>
                <a:cs typeface="Times New Roman" pitchFamily="18" charset="0"/>
              </a:rPr>
              <a:t>RUSA</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3. </a:t>
            </a: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oncept of integrated education for inclusive 	education.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86800" cy="5943600"/>
          </a:xfrm>
        </p:spPr>
        <p:txBody>
          <a:bodyPr>
            <a:normAutofit/>
          </a:bodyPr>
          <a:lstStyle/>
          <a:p>
            <a:pPr algn="just">
              <a:buNone/>
            </a:pPr>
            <a:r>
              <a:rPr lang="en-US" b="1" dirty="0" smtClean="0">
                <a:latin typeface="Times New Roman" pitchFamily="18" charset="0"/>
                <a:cs typeface="Times New Roman" pitchFamily="18" charset="0"/>
              </a:rPr>
              <a:t>Universalization of Elementary Education(UEE) in India</a:t>
            </a:r>
          </a:p>
          <a:p>
            <a:pPr algn="just">
              <a:buNone/>
            </a:pPr>
            <a:r>
              <a:rPr lang="en-US" dirty="0" smtClean="0">
                <a:latin typeface="Times New Roman" pitchFamily="18" charset="0"/>
                <a:cs typeface="Times New Roman" pitchFamily="18" charset="0"/>
              </a:rPr>
              <a:t>Article 45 of the Indian Constitution directed that "The State shall endeavor to provide within a period of ten years from the commencement of this constitution for </a:t>
            </a:r>
            <a:r>
              <a:rPr lang="en-US" b="1" dirty="0" smtClean="0">
                <a:latin typeface="Times New Roman" pitchFamily="18" charset="0"/>
                <a:cs typeface="Times New Roman" pitchFamily="18" charset="0"/>
              </a:rPr>
              <a:t>free and compulsory education for all children until they complete the age of fourteen years."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algn="just">
              <a:buNone/>
            </a:pPr>
            <a:r>
              <a:rPr lang="en-US" b="1" dirty="0" smtClean="0">
                <a:latin typeface="Times New Roman" pitchFamily="18" charset="0"/>
                <a:cs typeface="Times New Roman" pitchFamily="18" charset="0"/>
              </a:rPr>
              <a:t>Universalization of Elementary Education implies the following five aspects:</a:t>
            </a:r>
          </a:p>
          <a:p>
            <a:pPr algn="just">
              <a:buNone/>
            </a:pP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Universalization of provision,</a:t>
            </a:r>
          </a:p>
          <a:p>
            <a:pPr algn="just">
              <a:buNone/>
            </a:pPr>
            <a:r>
              <a:rPr lang="en-US" dirty="0" smtClean="0">
                <a:latin typeface="Times New Roman" pitchFamily="18" charset="0"/>
                <a:cs typeface="Times New Roman" pitchFamily="18" charset="0"/>
              </a:rPr>
              <a:t>(ii) Universalization of enrolment ,</a:t>
            </a:r>
            <a:endParaRPr lang="en-US" dirty="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(iii) Universalization of retention,</a:t>
            </a:r>
          </a:p>
          <a:p>
            <a:pPr algn="just">
              <a:buNone/>
            </a:pPr>
            <a:r>
              <a:rPr lang="en-US" dirty="0" smtClean="0">
                <a:latin typeface="Times New Roman" pitchFamily="18" charset="0"/>
                <a:cs typeface="Times New Roman" pitchFamily="18" charset="0"/>
              </a:rPr>
              <a:t>(iv) Universalization of participation, and</a:t>
            </a:r>
          </a:p>
          <a:p>
            <a:pPr algn="just">
              <a:buNone/>
            </a:pPr>
            <a:r>
              <a:rPr lang="en-US" dirty="0" smtClean="0">
                <a:latin typeface="Times New Roman" pitchFamily="18" charset="0"/>
                <a:cs typeface="Times New Roman" pitchFamily="18" charset="0"/>
              </a:rPr>
              <a:t>(v) Universalization of achievement.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534400" cy="5668963"/>
          </a:xfrm>
        </p:spPr>
        <p:txBody>
          <a:bodyPr>
            <a:normAutofit lnSpcReduction="10000"/>
          </a:bodyPr>
          <a:lstStyle/>
          <a:p>
            <a:pPr algn="just">
              <a:buNone/>
            </a:pPr>
            <a:r>
              <a:rPr lang="en-US" b="1" dirty="0" smtClean="0">
                <a:latin typeface="Times New Roman" pitchFamily="18" charset="0"/>
                <a:cs typeface="Times New Roman" pitchFamily="18" charset="0"/>
              </a:rPr>
              <a:t>Programmes to achieve Universalisation of Education</a:t>
            </a:r>
          </a:p>
          <a:p>
            <a:pPr marL="514350" indent="-514350" algn="just">
              <a:buAutoNum type="alphaUcParenBoth"/>
            </a:pPr>
            <a:r>
              <a:rPr lang="en-US" b="1" dirty="0" err="1" smtClean="0">
                <a:latin typeface="Times New Roman" pitchFamily="18" charset="0"/>
                <a:cs typeface="Times New Roman" pitchFamily="18" charset="0"/>
              </a:rPr>
              <a:t>Sarva</a:t>
            </a:r>
            <a:r>
              <a:rPr lang="en-US" b="1" dirty="0" smtClean="0">
                <a:latin typeface="Times New Roman" pitchFamily="18" charset="0"/>
                <a:cs typeface="Times New Roman" pitchFamily="18" charset="0"/>
              </a:rPr>
              <a:t> Shiksha </a:t>
            </a:r>
            <a:r>
              <a:rPr lang="en-US" b="1" dirty="0" err="1" smtClean="0">
                <a:latin typeface="Times New Roman" pitchFamily="18" charset="0"/>
                <a:cs typeface="Times New Roman" pitchFamily="18" charset="0"/>
              </a:rPr>
              <a:t>Abhiyan</a:t>
            </a:r>
            <a:r>
              <a:rPr lang="en-US" b="1" dirty="0" smtClean="0">
                <a:latin typeface="Times New Roman" pitchFamily="18" charset="0"/>
                <a:cs typeface="Times New Roman" pitchFamily="18" charset="0"/>
              </a:rPr>
              <a:t> (SSA)</a:t>
            </a:r>
          </a:p>
          <a:p>
            <a:pPr marL="514350" indent="-514350" algn="just">
              <a:buNone/>
            </a:pPr>
            <a:r>
              <a:rPr lang="en-US" sz="2800" dirty="0" smtClean="0">
                <a:latin typeface="Times New Roman" pitchFamily="18" charset="0"/>
                <a:cs typeface="Times New Roman" pitchFamily="18" charset="0"/>
              </a:rPr>
              <a:t>The main mission of SSA is to provide "useful and relevant elementary education for all children in the 6 to 14 age group by 2010". SSA means </a:t>
            </a:r>
            <a:r>
              <a:rPr lang="en-US" sz="2800" b="1" dirty="0" smtClean="0">
                <a:latin typeface="Times New Roman" pitchFamily="18" charset="0"/>
                <a:cs typeface="Times New Roman" pitchFamily="18" charset="0"/>
              </a:rPr>
              <a:t>to remove all social, regional and gender disparities in the education system through the active participation of the community.</a:t>
            </a:r>
          </a:p>
          <a:p>
            <a:pPr marL="514350" indent="-514350" algn="just"/>
            <a:r>
              <a:rPr lang="en-US" b="1" dirty="0" smtClean="0">
                <a:latin typeface="Times New Roman" pitchFamily="18" charset="0"/>
                <a:cs typeface="Times New Roman" pitchFamily="18" charset="0"/>
              </a:rPr>
              <a:t>Main Features of SSA, </a:t>
            </a:r>
          </a:p>
          <a:p>
            <a:pPr marL="514350" indent="-514350" algn="just"/>
            <a:r>
              <a:rPr lang="en-US" b="1" dirty="0" smtClean="0">
                <a:latin typeface="Times New Roman" pitchFamily="18" charset="0"/>
                <a:cs typeface="Times New Roman" pitchFamily="18" charset="0"/>
              </a:rPr>
              <a:t>Aims of SSA,</a:t>
            </a:r>
          </a:p>
          <a:p>
            <a:pPr marL="514350" indent="-514350" algn="just"/>
            <a:r>
              <a:rPr lang="en-US" b="1" dirty="0" smtClean="0">
                <a:latin typeface="Times New Roman" pitchFamily="18" charset="0"/>
                <a:cs typeface="Times New Roman" pitchFamily="18" charset="0"/>
              </a:rPr>
              <a:t> Objectives of SSA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2846</Words>
  <Application>Microsoft Office PowerPoint</Application>
  <PresentationFormat>On-screen Show (4:3)</PresentationFormat>
  <Paragraphs>212</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Dr. S.I.THAHIRA BANU, ASSISTANT PROFESSOR, ST.CHARLES COLLEGE OF EDUCATION,  THIRUNAGAR,MADURAI-625006,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70</cp:revision>
  <dcterms:created xsi:type="dcterms:W3CDTF">2020-05-24T02:51:45Z</dcterms:created>
  <dcterms:modified xsi:type="dcterms:W3CDTF">2020-06-06T09:28:51Z</dcterms:modified>
</cp:coreProperties>
</file>